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colors8.xml" ContentType="application/vnd.ms-office.chartcolorstyle+xml"/>
  <Override PartName="/ppt/charts/colors9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charts/style8.xml" ContentType="application/vnd.ms-office.chartstyle+xml"/>
  <Override PartName="/ppt/charts/style9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6"/>
  </p:notesMasterIdLst>
  <p:sldIdLst>
    <p:sldId id="639" r:id="rId4"/>
    <p:sldId id="412" r:id="rId5"/>
    <p:sldId id="642" r:id="rId7"/>
    <p:sldId id="643" r:id="rId8"/>
    <p:sldId id="664" r:id="rId9"/>
    <p:sldId id="665" r:id="rId10"/>
    <p:sldId id="271" r:id="rId11"/>
    <p:sldId id="519" r:id="rId12"/>
    <p:sldId id="474" r:id="rId13"/>
    <p:sldId id="457" r:id="rId14"/>
    <p:sldId id="458" r:id="rId15"/>
    <p:sldId id="590" r:id="rId16"/>
    <p:sldId id="585" r:id="rId17"/>
    <p:sldId id="476" r:id="rId18"/>
    <p:sldId id="480" r:id="rId19"/>
    <p:sldId id="640" r:id="rId20"/>
    <p:sldId id="604" r:id="rId21"/>
    <p:sldId id="641" r:id="rId22"/>
    <p:sldId id="662" r:id="rId23"/>
    <p:sldId id="663" r:id="rId24"/>
    <p:sldId id="667" r:id="rId25"/>
    <p:sldId id="668" r:id="rId26"/>
    <p:sldId id="669" r:id="rId27"/>
    <p:sldId id="670" r:id="rId28"/>
    <p:sldId id="671" r:id="rId29"/>
    <p:sldId id="672" r:id="rId30"/>
    <p:sldId id="673" r:id="rId31"/>
    <p:sldId id="674" r:id="rId32"/>
  </p:sldIdLst>
  <p:sldSz cx="9144000" cy="6858000" type="screen4x3"/>
  <p:notesSz cx="6858000" cy="9144000"/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65" userDrawn="1">
          <p15:clr>
            <a:srgbClr val="A4A3A4"/>
          </p15:clr>
        </p15:guide>
        <p15:guide id="2" pos="4621" userDrawn="1">
          <p15:clr>
            <a:srgbClr val="A4A3A4"/>
          </p15:clr>
        </p15:guide>
        <p15:guide id="3" pos="633" userDrawn="1">
          <p15:clr>
            <a:srgbClr val="A4A3A4"/>
          </p15:clr>
        </p15:guide>
        <p15:guide id="4" pos="5244" userDrawn="1">
          <p15:clr>
            <a:srgbClr val="A4A3A4"/>
          </p15:clr>
        </p15:guide>
        <p15:guide id="5" orient="horz" pos="663" userDrawn="1">
          <p15:clr>
            <a:srgbClr val="A4A3A4"/>
          </p15:clr>
        </p15:guide>
        <p15:guide id="6" orient="horz" pos="199" userDrawn="1">
          <p15:clr>
            <a:srgbClr val="A4A3A4"/>
          </p15:clr>
        </p15:guide>
        <p15:guide id="7" orient="horz" pos="1146" userDrawn="1">
          <p15:clr>
            <a:srgbClr val="A4A3A4"/>
          </p15:clr>
        </p15:guide>
        <p15:guide id="8" orient="horz" pos="3270" userDrawn="1">
          <p15:clr>
            <a:srgbClr val="A4A3A4"/>
          </p15:clr>
        </p15:guide>
        <p15:guide id="9" pos="2140" userDrawn="1">
          <p15:clr>
            <a:srgbClr val="A4A3A4"/>
          </p15:clr>
        </p15:guide>
        <p15:guide id="10" pos="3732" userDrawn="1">
          <p15:clr>
            <a:srgbClr val="A4A3A4"/>
          </p15:clr>
        </p15:guide>
        <p15:guide id="11" orient="horz" pos="1787" userDrawn="1">
          <p15:clr>
            <a:srgbClr val="A4A3A4"/>
          </p15:clr>
        </p15:guide>
        <p15:guide id="12" orient="horz" pos="19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77"/>
    <a:srgbClr val="ED7D31"/>
    <a:srgbClr val="006D33"/>
    <a:srgbClr val="D9D9D9"/>
    <a:srgbClr val="F4F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53" autoAdjust="0"/>
    <p:restoredTop sz="85238" autoAdjust="0"/>
  </p:normalViewPr>
  <p:slideViewPr>
    <p:cSldViewPr snapToGrid="0" showGuides="1">
      <p:cViewPr varScale="1">
        <p:scale>
          <a:sx n="108" d="100"/>
          <a:sy n="108" d="100"/>
        </p:scale>
        <p:origin x="1296" y="192"/>
      </p:cViewPr>
      <p:guideLst>
        <p:guide orient="horz" pos="2565"/>
        <p:guide pos="4621"/>
        <p:guide pos="633"/>
        <p:guide pos="5244"/>
        <p:guide orient="horz" pos="663"/>
        <p:guide orient="horz" pos="199"/>
        <p:guide orient="horz" pos="1146"/>
        <p:guide orient="horz" pos="3270"/>
        <p:guide pos="2140"/>
        <p:guide pos="3732"/>
        <p:guide orient="horz" pos="1787"/>
        <p:guide orient="horz" pos="193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6" Type="http://schemas.openxmlformats.org/officeDocument/2006/relationships/tags" Target="tags/tag49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Workbook6.xlsx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Workbook7.xlsx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package" Target="../embeddings/Workbook8.xlsx"/></Relationships>
</file>

<file path=ppt/charts/_rels/chart9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package" Target="../embeddings/Workbook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65460156480892"/>
          <c:y val="0.174131111111111"/>
          <c:w val="0.882069553805774"/>
          <c:h val="0.69280148148148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0.0062</c:v>
                </c:pt>
                <c:pt idx="1">
                  <c:v>0.004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0.034</c:v>
                </c:pt>
                <c:pt idx="1">
                  <c:v>0.0177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transformer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0.0157</c:v>
                </c:pt>
                <c:pt idx="1">
                  <c:v>0.03124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0.0164</c:v>
                </c:pt>
                <c:pt idx="1">
                  <c:v>0.0094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06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8425137517896"/>
          <c:y val="0.00748689792862491"/>
          <c:w val="0.097731896616683"/>
          <c:h val="0.349638133266783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73748906386702"/>
          <c:y val="0.174131111111111"/>
          <c:w val="0.882069553805774"/>
          <c:h val="0.69280148148148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0.0061</c:v>
                </c:pt>
                <c:pt idx="1">
                  <c:v>0.0047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0.4193</c:v>
                </c:pt>
                <c:pt idx="1">
                  <c:v>0.5584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transformer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0.01584</c:v>
                </c:pt>
                <c:pt idx="1">
                  <c:v>0.03178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0.1195</c:v>
                </c:pt>
                <c:pt idx="1">
                  <c:v>0.0573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06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87875819455957"/>
          <c:y val="0.00801068090787717"/>
          <c:w val="0.109863612387913"/>
          <c:h val="0.39572763684913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97108110666711"/>
          <c:y val="0.174131111111111"/>
          <c:w val="0.882069553805774"/>
          <c:h val="0.69280148148148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0.0067</c:v>
                </c:pt>
                <c:pt idx="1">
                  <c:v>0.0047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0.292</c:v>
                </c:pt>
                <c:pt idx="1">
                  <c:v>0.1752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transformer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0.01579</c:v>
                </c:pt>
                <c:pt idx="1">
                  <c:v>0.03225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0.025</c:v>
                </c:pt>
                <c:pt idx="1">
                  <c:v>0.0055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06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8425137517896"/>
          <c:y val="0.00748689792862491"/>
          <c:w val="0.097731896616683"/>
          <c:h val="0.349638133266783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73748906386702"/>
          <c:y val="0.174131111111111"/>
          <c:w val="0.882069553805774"/>
          <c:h val="0.69280148148148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0.2378</c:v>
                </c:pt>
                <c:pt idx="1">
                  <c:v>0.2581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1.5801</c:v>
                </c:pt>
                <c:pt idx="1">
                  <c:v>16.5112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transformer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0.01565</c:v>
                </c:pt>
                <c:pt idx="1">
                  <c:v>0.03156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0.4688</c:v>
                </c:pt>
                <c:pt idx="1">
                  <c:v>0.7107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06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87875819455957"/>
          <c:y val="0.00801068090787717"/>
          <c:w val="0.109863612387913"/>
          <c:h val="0.39572763684913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73748906386702"/>
          <c:y val="0.174131111111111"/>
          <c:w val="0.882069553805774"/>
          <c:h val="0.69280148148148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0.0376</c:v>
                </c:pt>
                <c:pt idx="1">
                  <c:v>0.0204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0.1865</c:v>
                </c:pt>
                <c:pt idx="1">
                  <c:v>0.2052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transformer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0.01583</c:v>
                </c:pt>
                <c:pt idx="1">
                  <c:v>0.03144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0.0717</c:v>
                </c:pt>
                <c:pt idx="1">
                  <c:v>0.0507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06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8425137517896"/>
          <c:y val="0.00748689792862491"/>
          <c:w val="0.097731896616683"/>
          <c:h val="0.349638133266783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73748906386702"/>
          <c:y val="0.174131111111111"/>
          <c:w val="0.882069553805774"/>
          <c:h val="0.69280148148148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0.0115</c:v>
                </c:pt>
                <c:pt idx="1">
                  <c:v>0.0092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0.0366</c:v>
                </c:pt>
                <c:pt idx="1">
                  <c:v>0.0182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transformer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0.0198</c:v>
                </c:pt>
                <c:pt idx="1">
                  <c:v>0.03381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0.1753</c:v>
                </c:pt>
                <c:pt idx="1">
                  <c:v>0.0918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06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87875819455957"/>
          <c:y val="0.00801068090787717"/>
          <c:w val="0.109863612387913"/>
          <c:h val="0.39572763684913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73748906386702"/>
          <c:y val="0.174131111111111"/>
          <c:w val="0.882069553805774"/>
          <c:h val="0.69280148148148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0.0085</c:v>
                </c:pt>
                <c:pt idx="1">
                  <c:v>0.0056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0.0368</c:v>
                </c:pt>
                <c:pt idx="1">
                  <c:v>0.0182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transformer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0.0175</c:v>
                </c:pt>
                <c:pt idx="1">
                  <c:v>0.03125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0.1619</c:v>
                </c:pt>
                <c:pt idx="1">
                  <c:v>0.0926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06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8425137517896"/>
          <c:y val="0.00748689792862491"/>
          <c:w val="0.097731896616683"/>
          <c:h val="0.349638133266783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73748906386702"/>
          <c:y val="0.174131111111111"/>
          <c:w val="0.882069553805774"/>
          <c:h val="0.69280148148148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0.0103</c:v>
                </c:pt>
                <c:pt idx="1">
                  <c:v>0.0071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0.0386</c:v>
                </c:pt>
                <c:pt idx="1">
                  <c:v>0.0183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transformer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0.0215</c:v>
                </c:pt>
                <c:pt idx="1">
                  <c:v>0.0314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0.1254</c:v>
                </c:pt>
                <c:pt idx="1">
                  <c:v>0.054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06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87875819455957"/>
          <c:y val="0.00801068090787717"/>
          <c:w val="0.109863612387913"/>
          <c:h val="0.39572763684913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73748906386702"/>
          <c:y val="0.174131111111111"/>
          <c:w val="0.882069553805774"/>
          <c:h val="0.69280148148148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0.009</c:v>
                </c:pt>
                <c:pt idx="1">
                  <c:v>0.0056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0.0359</c:v>
                </c:pt>
                <c:pt idx="1">
                  <c:v>0.0177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transformer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0.0153</c:v>
                </c:pt>
                <c:pt idx="1">
                  <c:v>0.03127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MAE</c:v>
                </c:pt>
                <c:pt idx="1">
                  <c:v>MSE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0.1881</c:v>
                </c:pt>
                <c:pt idx="1">
                  <c:v>0.109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评价指标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  <a:alpha val="2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预测结果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>
            <a:solidFill>
              <a:schemeClr val="tx1">
                <a:lumMod val="50000"/>
                <a:lumOff val="50000"/>
                <a:alpha val="25000"/>
              </a:schemeClr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6635206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8425137517896"/>
          <c:y val="0.00748689792862491"/>
          <c:w val="0.097731896616683"/>
          <c:h val="0.349638133266783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tx1">
          <a:lumMod val="50000"/>
          <a:lumOff val="50000"/>
          <a:alpha val="2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07C9B-F267-4A03-AD17-089EEDB418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A4DF3B-20F9-4663-ACCD-B16856B4F9C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4DF3B-20F9-4663-ACCD-B16856B4F9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小麦中的锈病真菌病原体抗性是由单个半显性疾病抗性（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）基因赋予后</a:t>
            </a:r>
            <a:endParaRPr lang="en-US" altLang="zh-CN" b="0" i="0" dirty="0">
              <a:solidFill>
                <a:srgbClr val="111111"/>
              </a:solidFill>
              <a:effectLst/>
              <a:highlight>
                <a:srgbClr val="F7F7F7"/>
              </a:highlight>
              <a:latin typeface="-apple-system"/>
            </a:endParaRPr>
          </a:p>
          <a:p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图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：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易感亚麻上的亚麻锈菌产生大量锈孢子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(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左侧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)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与抗病亚麻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(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右侧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)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的比较</a:t>
            </a:r>
            <a:b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</a:b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图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B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：小麦和秆锈病菌株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JRCQC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之间的不同相互作用，最右边携带秆锈病抗性基因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Sr35</a:t>
            </a:r>
            <a:b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</a:br>
            <a:r>
              <a:rPr lang="zh-CN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为什么携带无毒性基因？宿主无相应免疫受体时，</a:t>
            </a:r>
            <a:r>
              <a:rPr lang="en-US" altLang="zh-CN" sz="1800" dirty="0" err="1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Avr</a:t>
            </a:r>
            <a:r>
              <a:rPr lang="zh-CN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基因可增强病原体的毒力。</a:t>
            </a:r>
            <a:br>
              <a:rPr lang="en-US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</a:br>
            <a:r>
              <a:rPr lang="zh-CN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病原体编码多个毒力因子（毒力“</a:t>
            </a:r>
            <a:r>
              <a:rPr lang="en-US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effectors</a:t>
            </a:r>
            <a:r>
              <a:rPr lang="zh-CN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”（效应子）并转移到植物细胞中，而植物细胞只需检测一个效应子就能抵御病原体侵害，所以在具有遗传多样性的植物群体中，病原体侵害不容易成功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小麦中的锈病真菌病原体抗性是由单个半显性疾病抗性（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）基因赋予后</a:t>
            </a:r>
            <a:endParaRPr lang="en-US" altLang="zh-CN" b="0" i="0" dirty="0">
              <a:solidFill>
                <a:srgbClr val="111111"/>
              </a:solidFill>
              <a:effectLst/>
              <a:highlight>
                <a:srgbClr val="F7F7F7"/>
              </a:highlight>
              <a:latin typeface="-apple-system"/>
            </a:endParaRPr>
          </a:p>
          <a:p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图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：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易感亚麻上的亚麻锈菌产生大量锈孢子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(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左侧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)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与抗病亚麻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(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右侧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)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的比较</a:t>
            </a:r>
            <a:b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</a:b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图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B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：小麦和秆锈病菌株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JRCQC</a:t>
            </a:r>
            <a:r>
              <a:rPr lang="zh-CN" altLang="en-US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之间的不同相互作用，最右边携带秆锈病抗性基因</a:t>
            </a:r>
            <a: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  <a:t>Sr35</a:t>
            </a:r>
            <a:br>
              <a:rPr lang="en-US" altLang="zh-CN" b="0" i="0" dirty="0">
                <a:solidFill>
                  <a:srgbClr val="05073B"/>
                </a:solidFill>
                <a:effectLst/>
                <a:highlight>
                  <a:srgbClr val="FDFDFE"/>
                </a:highlight>
                <a:latin typeface="-apple-system"/>
              </a:rPr>
            </a:br>
            <a:r>
              <a:rPr lang="zh-CN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为什么携带无毒性基因？宿主无相应免疫受体时，</a:t>
            </a:r>
            <a:r>
              <a:rPr lang="en-US" altLang="zh-CN" sz="1800" dirty="0" err="1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Avr</a:t>
            </a:r>
            <a:r>
              <a:rPr lang="zh-CN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基因可增强病原体的毒力。</a:t>
            </a:r>
            <a:br>
              <a:rPr lang="en-US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</a:br>
            <a:r>
              <a:rPr lang="zh-CN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病原体编码多个毒力因子（毒力“</a:t>
            </a:r>
            <a:r>
              <a:rPr lang="en-US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effectors</a:t>
            </a:r>
            <a:r>
              <a:rPr lang="zh-CN" altLang="zh-CN" sz="1800" dirty="0">
                <a:solidFill>
                  <a:srgbClr val="84E29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”（效应子）并转移到植物细胞中，而植物细胞只需检测一个效应子就能抵御病原体侵害，所以在具有遗传多样性的植物群体中，病原体侵害不容易成功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ROS</a:t>
            </a:r>
            <a:r>
              <a:rPr lang="zh-CN" altLang="en-US" dirty="0"/>
              <a:t>（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reactive oxygen species</a:t>
            </a:r>
            <a:r>
              <a:rPr lang="zh-CN" altLang="en-US" dirty="0"/>
              <a:t>）：活性氧种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ROS</a:t>
            </a:r>
            <a:r>
              <a:rPr lang="zh-CN" altLang="en-US" dirty="0"/>
              <a:t>（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reactive oxygen species</a:t>
            </a:r>
            <a:r>
              <a:rPr lang="zh-CN" altLang="en-US" dirty="0"/>
              <a:t>）：活性氧种</a:t>
            </a:r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9144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2" y="2077796"/>
            <a:ext cx="9144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9143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9144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3570510" y="564634"/>
            <a:ext cx="2002976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本</a:t>
            </a:r>
            <a:r>
              <a:rPr kumimoji="0" lang="en-US" altLang="zh-C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模板正参与</a:t>
            </a: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2701763" y="2482543"/>
            <a:ext cx="3740475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3037115" y="2517885"/>
            <a:ext cx="3069771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第一届高校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模板设计大赛 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4600258" y="4824918"/>
            <a:ext cx="1909399" cy="83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微信扫码</a:t>
            </a:r>
            <a:endParaRPr kumimoji="0" lang="en-US" altLang="zh-CN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来聆听模板作者</a:t>
            </a:r>
            <a:endParaRPr kumimoji="0" lang="en-US" altLang="zh-CN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设计灵感、制作思路</a:t>
            </a:r>
            <a:endParaRPr kumimoji="0" lang="en-US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461564" y="3771974"/>
            <a:ext cx="10362802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62743" y="716939"/>
            <a:ext cx="6618515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2806538" y="2971888"/>
            <a:ext cx="1487704" cy="218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活动主办：秋叶</a:t>
            </a:r>
            <a:r>
              <a:rPr kumimoji="0" lang="en-US" altLang="zh-CN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endParaRPr kumimoji="0" lang="en-US" sz="82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4559729" y="2971888"/>
            <a:ext cx="1869707" cy="218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技术支持：微软听听文档</a:t>
            </a:r>
            <a:endParaRPr kumimoji="0" lang="en-US" sz="82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2700458" y="3494767"/>
            <a:ext cx="17388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330452" y="759873"/>
            <a:ext cx="525780" cy="299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929442" y="759873"/>
            <a:ext cx="1051501" cy="1558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使用说明 </a:t>
            </a: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3114758" y="759873"/>
            <a:ext cx="5305759" cy="19780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模板，</a:t>
            </a: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，</a:t>
            </a: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否则将承担法律责任。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拥有对本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30452" y="182445"/>
            <a:ext cx="622935" cy="206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7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6230319"/>
            <a:ext cx="9144000" cy="627681"/>
            <a:chOff x="0" y="5888735"/>
            <a:chExt cx="12192000" cy="969265"/>
          </a:xfrm>
        </p:grpSpPr>
        <p:sp>
          <p:nvSpPr>
            <p:cNvPr id="7" name="任意多边形: 形状 6"/>
            <p:cNvSpPr/>
            <p:nvPr/>
          </p:nvSpPr>
          <p:spPr>
            <a:xfrm>
              <a:off x="0" y="5888736"/>
              <a:ext cx="12192000" cy="969264"/>
            </a:xfrm>
            <a:custGeom>
              <a:avLst/>
              <a:gdLst>
                <a:gd name="connsiteX0" fmla="*/ 12192000 w 12192000"/>
                <a:gd name="connsiteY0" fmla="*/ 0 h 834158"/>
                <a:gd name="connsiteX1" fmla="*/ 12192000 w 12192000"/>
                <a:gd name="connsiteY1" fmla="*/ 834158 h 834158"/>
                <a:gd name="connsiteX2" fmla="*/ 0 w 12192000"/>
                <a:gd name="connsiteY2" fmla="*/ 834158 h 834158"/>
                <a:gd name="connsiteX3" fmla="*/ 0 w 12192000"/>
                <a:gd name="connsiteY3" fmla="*/ 421770 h 834158"/>
                <a:gd name="connsiteX4" fmla="*/ 703930 w 12192000"/>
                <a:gd name="connsiteY4" fmla="*/ 493800 h 834158"/>
                <a:gd name="connsiteX5" fmla="*/ 4867275 w 12192000"/>
                <a:gd name="connsiteY5" fmla="*/ 671363 h 834158"/>
                <a:gd name="connsiteX6" fmla="*/ 12109997 w 12192000"/>
                <a:gd name="connsiteY6" fmla="*/ 22736 h 834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834158">
                  <a:moveTo>
                    <a:pt x="12192000" y="0"/>
                  </a:moveTo>
                  <a:lnTo>
                    <a:pt x="12192000" y="834158"/>
                  </a:lnTo>
                  <a:lnTo>
                    <a:pt x="0" y="834158"/>
                  </a:lnTo>
                  <a:lnTo>
                    <a:pt x="0" y="421770"/>
                  </a:lnTo>
                  <a:lnTo>
                    <a:pt x="703930" y="493800"/>
                  </a:lnTo>
                  <a:cubicBezTo>
                    <a:pt x="1941539" y="607040"/>
                    <a:pt x="3359810" y="671363"/>
                    <a:pt x="4867275" y="671363"/>
                  </a:cubicBezTo>
                  <a:cubicBezTo>
                    <a:pt x="7882206" y="671363"/>
                    <a:pt x="10540358" y="414071"/>
                    <a:pt x="12109997" y="227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1" y="5888735"/>
              <a:ext cx="6540284" cy="693261"/>
            </a:xfrm>
            <a:custGeom>
              <a:avLst/>
              <a:gdLst>
                <a:gd name="connsiteX0" fmla="*/ 0 w 5170531"/>
                <a:gd name="connsiteY0" fmla="*/ 0 h 794504"/>
                <a:gd name="connsiteX1" fmla="*/ 509126 w 5170531"/>
                <a:gd name="connsiteY1" fmla="*/ 127114 h 794504"/>
                <a:gd name="connsiteX2" fmla="*/ 4499910 w 5170531"/>
                <a:gd name="connsiteY2" fmla="*/ 720789 h 794504"/>
                <a:gd name="connsiteX3" fmla="*/ 5170531 w 5170531"/>
                <a:gd name="connsiteY3" fmla="*/ 768690 h 794504"/>
                <a:gd name="connsiteX4" fmla="*/ 4943847 w 5170531"/>
                <a:gd name="connsiteY4" fmla="*/ 779391 h 794504"/>
                <a:gd name="connsiteX5" fmla="*/ 3958041 w 5170531"/>
                <a:gd name="connsiteY5" fmla="*/ 794504 h 794504"/>
                <a:gd name="connsiteX6" fmla="*/ 499235 w 5170531"/>
                <a:gd name="connsiteY6" fmla="*/ 576626 h 794504"/>
                <a:gd name="connsiteX7" fmla="*/ 0 w 5170531"/>
                <a:gd name="connsiteY7" fmla="*/ 484608 h 79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0531" h="794504">
                  <a:moveTo>
                    <a:pt x="0" y="0"/>
                  </a:moveTo>
                  <a:lnTo>
                    <a:pt x="509126" y="127114"/>
                  </a:lnTo>
                  <a:cubicBezTo>
                    <a:pt x="1656276" y="394427"/>
                    <a:pt x="3011164" y="598944"/>
                    <a:pt x="4499910" y="720789"/>
                  </a:cubicBezTo>
                  <a:lnTo>
                    <a:pt x="5170531" y="768690"/>
                  </a:lnTo>
                  <a:lnTo>
                    <a:pt x="4943847" y="779391"/>
                  </a:lnTo>
                  <a:cubicBezTo>
                    <a:pt x="4625423" y="789300"/>
                    <a:pt x="4295728" y="794504"/>
                    <a:pt x="3958041" y="794504"/>
                  </a:cubicBezTo>
                  <a:cubicBezTo>
                    <a:pt x="2607293" y="794504"/>
                    <a:pt x="1384420" y="711242"/>
                    <a:pt x="499235" y="576626"/>
                  </a:cubicBezTo>
                  <a:lnTo>
                    <a:pt x="0" y="48460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10" name="梯形 9"/>
          <p:cNvSpPr/>
          <p:nvPr/>
        </p:nvSpPr>
        <p:spPr>
          <a:xfrm rot="16200000">
            <a:off x="54598" y="79396"/>
            <a:ext cx="281917" cy="808817"/>
          </a:xfrm>
          <a:prstGeom prst="trapezoid">
            <a:avLst>
              <a:gd name="adj" fmla="val 7230"/>
            </a:avLst>
          </a:prstGeom>
          <a:gradFill flip="none" rotWithShape="0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DIN Light"/>
              <a:ea typeface="微软雅黑 Light" panose="020B0502040204020203" charset="-122"/>
            </a:endParaRPr>
          </a:p>
        </p:txBody>
      </p:sp>
      <p:sp>
        <p:nvSpPr>
          <p:cNvPr id="11" name="梯形 10"/>
          <p:cNvSpPr/>
          <p:nvPr/>
        </p:nvSpPr>
        <p:spPr>
          <a:xfrm rot="16200000">
            <a:off x="43162" y="238020"/>
            <a:ext cx="200441" cy="669682"/>
          </a:xfrm>
          <a:prstGeom prst="trapezoid">
            <a:avLst>
              <a:gd name="adj" fmla="val 7230"/>
            </a:avLst>
          </a:prstGeom>
          <a:gradFill flip="none" rotWithShape="0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 Light"/>
              <a:ea typeface="微软雅黑 Light" panose="020B0502040204020203" charset="-122"/>
              <a:cs typeface="+mn-cs"/>
            </a:endParaRPr>
          </a:p>
        </p:txBody>
      </p:sp>
      <p:pic>
        <p:nvPicPr>
          <p:cNvPr id="12" name="Picture 2" descr="https://timgsa.baidu.com/timg?image&amp;quality=80&amp;size=b9999_10000&amp;sec=1543772355175&amp;di=c79abbaff2a9fe46052298e3846c46fe&amp;imgtype=0&amp;src=http%3A%2F%2Fpic44.photophoto.cn%2F20170707%2F0007019917203103_b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4"/>
          <a:stretch>
            <a:fillRect/>
          </a:stretch>
        </p:blipFill>
        <p:spPr bwMode="auto">
          <a:xfrm>
            <a:off x="8447830" y="205156"/>
            <a:ext cx="476787" cy="62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灯片编号占位符 5"/>
          <p:cNvSpPr>
            <a:spLocks noGrp="1"/>
          </p:cNvSpPr>
          <p:nvPr userDrawn="1">
            <p:ph type="sldNum" sz="quarter" idx="4"/>
          </p:nvPr>
        </p:nvSpPr>
        <p:spPr>
          <a:xfrm>
            <a:off x="6999732" y="647458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999732" y="647458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ags" Target="../tags/tag4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6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6.xml"/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6" Type="http://schemas.openxmlformats.org/officeDocument/2006/relationships/notesSlide" Target="../notesSlides/notesSlide3.xml"/><Relationship Id="rId25" Type="http://schemas.openxmlformats.org/officeDocument/2006/relationships/slideLayout" Target="../slideLayouts/slideLayout6.xml"/><Relationship Id="rId24" Type="http://schemas.openxmlformats.org/officeDocument/2006/relationships/tags" Target="../tags/tag31.xml"/><Relationship Id="rId23" Type="http://schemas.openxmlformats.org/officeDocument/2006/relationships/tags" Target="../tags/tag30.xml"/><Relationship Id="rId22" Type="http://schemas.openxmlformats.org/officeDocument/2006/relationships/tags" Target="../tags/tag29.xml"/><Relationship Id="rId21" Type="http://schemas.openxmlformats.org/officeDocument/2006/relationships/tags" Target="../tags/tag28.xml"/><Relationship Id="rId20" Type="http://schemas.openxmlformats.org/officeDocument/2006/relationships/tags" Target="../tags/tag27.xml"/><Relationship Id="rId2" Type="http://schemas.openxmlformats.org/officeDocument/2006/relationships/tags" Target="../tags/tag9.xml"/><Relationship Id="rId19" Type="http://schemas.openxmlformats.org/officeDocument/2006/relationships/tags" Target="../tags/tag26.xml"/><Relationship Id="rId18" Type="http://schemas.openxmlformats.org/officeDocument/2006/relationships/tags" Target="../tags/tag25.xml"/><Relationship Id="rId17" Type="http://schemas.openxmlformats.org/officeDocument/2006/relationships/tags" Target="../tags/tag24.xml"/><Relationship Id="rId16" Type="http://schemas.openxmlformats.org/officeDocument/2006/relationships/tags" Target="../tags/tag23.xml"/><Relationship Id="rId15" Type="http://schemas.openxmlformats.org/officeDocument/2006/relationships/tags" Target="../tags/tag22.xml"/><Relationship Id="rId14" Type="http://schemas.openxmlformats.org/officeDocument/2006/relationships/tags" Target="../tags/tag21.xml"/><Relationship Id="rId13" Type="http://schemas.openxmlformats.org/officeDocument/2006/relationships/tags" Target="../tags/tag20.xml"/><Relationship Id="rId12" Type="http://schemas.openxmlformats.org/officeDocument/2006/relationships/tags" Target="../tags/tag19.xml"/><Relationship Id="rId11" Type="http://schemas.openxmlformats.org/officeDocument/2006/relationships/tags" Target="../tags/tag18.xml"/><Relationship Id="rId10" Type="http://schemas.openxmlformats.org/officeDocument/2006/relationships/tags" Target="../tags/tag1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8" Type="http://schemas.openxmlformats.org/officeDocument/2006/relationships/notesSlide" Target="../notesSlides/notesSlide5.xml"/><Relationship Id="rId17" Type="http://schemas.openxmlformats.org/officeDocument/2006/relationships/slideLayout" Target="../slideLayouts/slideLayout6.xml"/><Relationship Id="rId16" Type="http://schemas.openxmlformats.org/officeDocument/2006/relationships/tags" Target="../tags/tag45.xml"/><Relationship Id="rId15" Type="http://schemas.openxmlformats.org/officeDocument/2006/relationships/image" Target="../media/image7.png"/><Relationship Id="rId14" Type="http://schemas.openxmlformats.org/officeDocument/2006/relationships/image" Target="../media/image6.png"/><Relationship Id="rId13" Type="http://schemas.openxmlformats.org/officeDocument/2006/relationships/tags" Target="../tags/tag44.xml"/><Relationship Id="rId12" Type="http://schemas.openxmlformats.org/officeDocument/2006/relationships/tags" Target="../tags/tag43.xml"/><Relationship Id="rId11" Type="http://schemas.openxmlformats.org/officeDocument/2006/relationships/tags" Target="../tags/tag42.xml"/><Relationship Id="rId10" Type="http://schemas.openxmlformats.org/officeDocument/2006/relationships/tags" Target="../tags/tag41.xml"/><Relationship Id="rId1" Type="http://schemas.openxmlformats.org/officeDocument/2006/relationships/tags" Target="../tags/tag3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2" r="16722" b="9445"/>
          <a:stretch>
            <a:fillRect/>
          </a:stretch>
        </p:blipFill>
        <p:spPr>
          <a:xfrm>
            <a:off x="0" y="2200275"/>
            <a:ext cx="9144000" cy="465772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1714500"/>
            <a:ext cx="9144000" cy="5143500"/>
          </a:xfrm>
          <a:prstGeom prst="rect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alpha val="0"/>
                </a:schemeClr>
              </a:gs>
              <a:gs pos="48000">
                <a:schemeClr val="bg1">
                  <a:alpha val="50000"/>
                </a:schemeClr>
              </a:gs>
            </a:gsLst>
            <a:lin ang="5400000" scaled="1"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 rot="0">
            <a:off x="369570" y="1149354"/>
            <a:ext cx="8418830" cy="3006084"/>
            <a:chOff x="966242" y="364488"/>
            <a:chExt cx="11224861" cy="4008123"/>
          </a:xfrm>
        </p:grpSpPr>
        <p:sp>
          <p:nvSpPr>
            <p:cNvPr id="8" name="文本框 7"/>
            <p:cNvSpPr txBox="1"/>
            <p:nvPr/>
          </p:nvSpPr>
          <p:spPr>
            <a:xfrm>
              <a:off x="966242" y="364488"/>
              <a:ext cx="11224861" cy="1968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500" b="1" kern="0" spc="22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mbria" panose="02040503050406030204" charset="0"/>
                </a:rPr>
                <a:t>基于寡糖微阵列的凝集素</a:t>
              </a:r>
              <a:r>
                <a:rPr lang="en-US" altLang="zh-CN" sz="4500" b="1" kern="0" spc="22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mbria" panose="02040503050406030204" charset="0"/>
                </a:rPr>
                <a:t>-</a:t>
              </a:r>
              <a:r>
                <a:rPr lang="zh-CN" altLang="en-US" sz="4500" b="1" kern="0" spc="22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mbria" panose="02040503050406030204" charset="0"/>
                </a:rPr>
                <a:t>寡糖结合预测的深度模型</a:t>
              </a:r>
              <a:r>
                <a:rPr lang="zh-CN" altLang="en-US" sz="4500" b="1" kern="0" spc="22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mbria" panose="02040503050406030204" charset="0"/>
                </a:rPr>
                <a:t>构建</a:t>
              </a:r>
              <a:endParaRPr lang="zh-CN" altLang="en-US" sz="4500" b="1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293960" y="3758778"/>
              <a:ext cx="2353530" cy="613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1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0" y="3075940"/>
            <a:ext cx="7528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</a:t>
            </a:r>
            <a:r>
              <a:rPr lang="en-US" altLang="zh-CN">
                <a:solidFill>
                  <a:schemeClr val="accent1"/>
                </a:solidFill>
              </a:rPr>
              <a:t>                 </a:t>
            </a:r>
            <a:r>
              <a:rPr lang="en-US" altLang="zh-CN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</a:t>
            </a:r>
            <a:r>
              <a:rPr lang="zh-CN" altLang="en-US"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项目成员：吴玮琦</a:t>
            </a:r>
            <a:r>
              <a:rPr lang="en-US" altLang="zh-CN"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桂烨</a:t>
            </a:r>
            <a:r>
              <a:rPr lang="en-US" altLang="zh-CN"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李鑫源</a:t>
            </a:r>
            <a:r>
              <a:rPr lang="en-US" altLang="zh-CN"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毕至罕</a:t>
            </a:r>
            <a:endParaRPr lang="zh-CN" altLang="en-US" sz="2400" b="1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344" y="316014"/>
            <a:ext cx="3950750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寡糖序列特征提取</a:t>
            </a:r>
            <a:endParaRPr lang="zh-CN" altLang="en-US" sz="2100" b="1" kern="0" spc="22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4" name="文本框 3"/>
          <p:cNvSpPr txBox="1"/>
          <p:nvPr/>
        </p:nvSpPr>
        <p:spPr>
          <a:xfrm>
            <a:off x="283777" y="893061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寡糖特征提取的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必要性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3845" y="892810"/>
            <a:ext cx="8195945" cy="50463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2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寡糖不能像蛋白质序列一样，直接通过简单的字母表示，包含许多复杂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结构：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7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）寡糖由单糖组成，每种单糖还分为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α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β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构象，同时一些单糖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还具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有特殊结构，导致单糖的种类众多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7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2）连接单糖的糖苷键可以连接在两个单糖的不同号碳原子上，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同时寡糖还可以具有许多条支链，导致结构多样性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30000"/>
              </a:lnSpc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30000"/>
              </a:lnSpc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30000"/>
              </a:lnSpc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30000"/>
              </a:lnSpc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因此对寡糖进行编码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和特征提取是必要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83845" y="3122295"/>
            <a:ext cx="783653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400"/>
              <a:t>eg</a:t>
            </a:r>
            <a:r>
              <a:rPr lang="zh-CN" altLang="en-US" sz="1400"/>
              <a:t>：Neu5Aca2-6Galb1-4GlcNAcb1-2Mana1-3(Mana1-6)Manb1-4GlcNAcb1-4GlcNAc</a:t>
            </a:r>
            <a:endParaRPr lang="zh-CN" altLang="en-US" sz="1400"/>
          </a:p>
        </p:txBody>
      </p:sp>
      <p:sp>
        <p:nvSpPr>
          <p:cNvPr id="17" name="文本框 16"/>
          <p:cNvSpPr txBox="1"/>
          <p:nvPr/>
        </p:nvSpPr>
        <p:spPr>
          <a:xfrm>
            <a:off x="368935" y="3446145"/>
            <a:ext cx="4572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/>
              <a:t>这里使用</a:t>
            </a:r>
            <a:r>
              <a:rPr lang="en-US" altLang="zh-CN" sz="1400"/>
              <a:t>SNFG</a:t>
            </a:r>
            <a:r>
              <a:rPr lang="zh-CN" altLang="en-US" sz="1400"/>
              <a:t>来表示每种单糖：</a:t>
            </a:r>
            <a:endParaRPr lang="zh-CN" altLang="en-US" sz="1400"/>
          </a:p>
        </p:txBody>
      </p:sp>
      <p:sp>
        <p:nvSpPr>
          <p:cNvPr id="18" name="矩形 17"/>
          <p:cNvSpPr/>
          <p:nvPr/>
        </p:nvSpPr>
        <p:spPr>
          <a:xfrm>
            <a:off x="4087495" y="4665980"/>
            <a:ext cx="273685" cy="23876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3482975" y="4653280"/>
            <a:ext cx="273685" cy="23876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2853690" y="4636770"/>
            <a:ext cx="281940" cy="25590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2249170" y="4636135"/>
            <a:ext cx="281940" cy="25590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2853690" y="4119245"/>
            <a:ext cx="281940" cy="25590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1644650" y="4636135"/>
            <a:ext cx="273685" cy="23876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1023620" y="4610100"/>
            <a:ext cx="273685" cy="2647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368935" y="4575810"/>
            <a:ext cx="323850" cy="328930"/>
          </a:xfrm>
          <a:prstGeom prst="diamond">
            <a:avLst/>
          </a:prstGeom>
          <a:solidFill>
            <a:srgbClr val="7030A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>
            <a:stCxn id="22" idx="4"/>
            <a:endCxn id="20" idx="0"/>
          </p:cNvCxnSpPr>
          <p:nvPr/>
        </p:nvCxnSpPr>
        <p:spPr>
          <a:xfrm>
            <a:off x="2994660" y="4375150"/>
            <a:ext cx="0" cy="261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25" idx="3"/>
            <a:endCxn id="24" idx="2"/>
          </p:cNvCxnSpPr>
          <p:nvPr/>
        </p:nvCxnSpPr>
        <p:spPr>
          <a:xfrm>
            <a:off x="692785" y="4740275"/>
            <a:ext cx="330835" cy="25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8" name="直接连接符 27"/>
          <p:cNvCxnSpPr>
            <a:stCxn id="24" idx="6"/>
            <a:endCxn id="23" idx="1"/>
          </p:cNvCxnSpPr>
          <p:nvPr/>
        </p:nvCxnSpPr>
        <p:spPr>
          <a:xfrm>
            <a:off x="1297305" y="4742815"/>
            <a:ext cx="347345" cy="127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stCxn id="23" idx="3"/>
            <a:endCxn id="21" idx="2"/>
          </p:cNvCxnSpPr>
          <p:nvPr/>
        </p:nvCxnSpPr>
        <p:spPr>
          <a:xfrm>
            <a:off x="1918335" y="4755515"/>
            <a:ext cx="330835" cy="88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0" name="直接连接符 29"/>
          <p:cNvCxnSpPr>
            <a:stCxn id="21" idx="6"/>
            <a:endCxn id="20" idx="2"/>
          </p:cNvCxnSpPr>
          <p:nvPr/>
        </p:nvCxnSpPr>
        <p:spPr>
          <a:xfrm>
            <a:off x="2531110" y="4764405"/>
            <a:ext cx="322580" cy="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stCxn id="20" idx="6"/>
            <a:endCxn id="19" idx="1"/>
          </p:cNvCxnSpPr>
          <p:nvPr/>
        </p:nvCxnSpPr>
        <p:spPr>
          <a:xfrm>
            <a:off x="3135630" y="4765040"/>
            <a:ext cx="347345" cy="7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2" name="直接连接符 31"/>
          <p:cNvCxnSpPr>
            <a:stCxn id="19" idx="3"/>
            <a:endCxn id="18" idx="1"/>
          </p:cNvCxnSpPr>
          <p:nvPr/>
        </p:nvCxnSpPr>
        <p:spPr>
          <a:xfrm>
            <a:off x="3756660" y="4772660"/>
            <a:ext cx="330835" cy="127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596900" y="452755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α2-6</a:t>
            </a:r>
            <a:endParaRPr lang="en-US" altLang="zh-CN" sz="1000"/>
          </a:p>
        </p:txBody>
      </p:sp>
      <p:sp>
        <p:nvSpPr>
          <p:cNvPr id="35" name="文本框 34"/>
          <p:cNvSpPr txBox="1"/>
          <p:nvPr/>
        </p:nvSpPr>
        <p:spPr>
          <a:xfrm>
            <a:off x="1257300" y="4510405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β1-4</a:t>
            </a:r>
            <a:endParaRPr lang="en-US" altLang="zh-CN" sz="1000"/>
          </a:p>
        </p:txBody>
      </p:sp>
      <p:sp>
        <p:nvSpPr>
          <p:cNvPr id="36" name="文本框 35"/>
          <p:cNvSpPr txBox="1"/>
          <p:nvPr/>
        </p:nvSpPr>
        <p:spPr>
          <a:xfrm>
            <a:off x="1885315" y="454025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β1-2</a:t>
            </a:r>
            <a:endParaRPr lang="en-US" altLang="zh-CN" sz="1000"/>
          </a:p>
        </p:txBody>
      </p:sp>
      <p:sp>
        <p:nvSpPr>
          <p:cNvPr id="37" name="文本框 36"/>
          <p:cNvSpPr txBox="1"/>
          <p:nvPr/>
        </p:nvSpPr>
        <p:spPr>
          <a:xfrm>
            <a:off x="2444115" y="454025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α1-3</a:t>
            </a:r>
            <a:endParaRPr lang="en-US" altLang="zh-CN" sz="1000"/>
          </a:p>
        </p:txBody>
      </p:sp>
      <p:sp>
        <p:nvSpPr>
          <p:cNvPr id="38" name="文本框 37"/>
          <p:cNvSpPr txBox="1"/>
          <p:nvPr/>
        </p:nvSpPr>
        <p:spPr>
          <a:xfrm>
            <a:off x="3002915" y="436499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α1-6</a:t>
            </a:r>
            <a:endParaRPr lang="en-US" altLang="zh-CN" sz="1000"/>
          </a:p>
        </p:txBody>
      </p:sp>
      <p:sp>
        <p:nvSpPr>
          <p:cNvPr id="39" name="文本框 38"/>
          <p:cNvSpPr txBox="1"/>
          <p:nvPr/>
        </p:nvSpPr>
        <p:spPr>
          <a:xfrm>
            <a:off x="3114675" y="452755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β1-4</a:t>
            </a:r>
            <a:endParaRPr lang="en-US" altLang="zh-CN" sz="1000"/>
          </a:p>
        </p:txBody>
      </p:sp>
      <p:sp>
        <p:nvSpPr>
          <p:cNvPr id="40" name="文本框 39"/>
          <p:cNvSpPr txBox="1"/>
          <p:nvPr/>
        </p:nvSpPr>
        <p:spPr>
          <a:xfrm>
            <a:off x="3661410" y="451993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β1-4</a:t>
            </a:r>
            <a:endParaRPr lang="en-US" altLang="zh-CN" sz="1000"/>
          </a:p>
        </p:txBody>
      </p:sp>
      <p:sp>
        <p:nvSpPr>
          <p:cNvPr id="41" name="菱形 40"/>
          <p:cNvSpPr/>
          <p:nvPr/>
        </p:nvSpPr>
        <p:spPr>
          <a:xfrm>
            <a:off x="5541010" y="3942715"/>
            <a:ext cx="323850" cy="328930"/>
          </a:xfrm>
          <a:prstGeom prst="diamond">
            <a:avLst/>
          </a:prstGeom>
          <a:solidFill>
            <a:srgbClr val="7030A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6041390" y="3992245"/>
            <a:ext cx="106108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>
                <a:sym typeface="+mn-ea"/>
              </a:rPr>
              <a:t>Neu5Ac</a:t>
            </a:r>
            <a:endParaRPr lang="zh-CN" altLang="en-US" sz="1400">
              <a:sym typeface="+mn-ea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5541010" y="4439920"/>
            <a:ext cx="273685" cy="2647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6120765" y="4439920"/>
            <a:ext cx="62420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>
                <a:sym typeface="+mn-ea"/>
              </a:rPr>
              <a:t>Gal</a:t>
            </a:r>
            <a:endParaRPr lang="zh-CN" altLang="en-US" sz="1400">
              <a:sym typeface="+mn-ea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591175" y="4911090"/>
            <a:ext cx="273685" cy="23876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5589270" y="5335270"/>
            <a:ext cx="281940" cy="25590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6120765" y="5290185"/>
            <a:ext cx="54864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>
                <a:sym typeface="+mn-ea"/>
              </a:rPr>
              <a:t>Man</a:t>
            </a:r>
            <a:endParaRPr lang="zh-CN" altLang="en-US" sz="1400">
              <a:sym typeface="+mn-ea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6041390" y="4862830"/>
            <a:ext cx="97536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>
                <a:sym typeface="+mn-ea"/>
              </a:rPr>
              <a:t>GlcNAc</a:t>
            </a:r>
            <a:endParaRPr lang="zh-CN" altLang="en-US" sz="1400"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344" y="316014"/>
            <a:ext cx="3999388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寡糖序列特征提取</a:t>
            </a:r>
            <a:endParaRPr lang="zh-CN" altLang="en-US" sz="2100" b="1" kern="0" spc="22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5" name="文本框 4"/>
          <p:cNvSpPr txBox="1"/>
          <p:nvPr/>
        </p:nvSpPr>
        <p:spPr>
          <a:xfrm>
            <a:off x="283702" y="1793395"/>
            <a:ext cx="22974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对糖链进行格式统一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箭头: 下 5"/>
          <p:cNvSpPr/>
          <p:nvPr/>
        </p:nvSpPr>
        <p:spPr>
          <a:xfrm rot="16200000" flipH="1">
            <a:off x="2722394" y="1669752"/>
            <a:ext cx="224274" cy="61634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261560" y="1792988"/>
            <a:ext cx="238680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构建糖节点树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08980" y="1793240"/>
            <a:ext cx="27393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遍历糖节点树得到糖链包含的单糖，二糖，三糖的种类和数量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箭头: 下 8"/>
          <p:cNvSpPr/>
          <p:nvPr/>
        </p:nvSpPr>
        <p:spPr>
          <a:xfrm rot="16200000">
            <a:off x="5179902" y="1640778"/>
            <a:ext cx="243685" cy="69298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83777" y="893061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寡糖特征提取的方法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箭头: 下 8"/>
          <p:cNvSpPr/>
          <p:nvPr/>
        </p:nvSpPr>
        <p:spPr>
          <a:xfrm rot="4140000">
            <a:off x="6836855" y="2520076"/>
            <a:ext cx="212099" cy="76065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162969" y="2974584"/>
            <a:ext cx="23868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构建寡糖的指纹结构</a:t>
            </a:r>
            <a:endParaRPr lang="zh-CN" altLang="en-US" dirty="0"/>
          </a:p>
        </p:txBody>
      </p:sp>
      <p:sp>
        <p:nvSpPr>
          <p:cNvPr id="15" name="箭头: 下 14"/>
          <p:cNvSpPr/>
          <p:nvPr/>
        </p:nvSpPr>
        <p:spPr>
          <a:xfrm>
            <a:off x="5126990" y="3601720"/>
            <a:ext cx="243840" cy="52133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214695" y="4735578"/>
            <a:ext cx="238680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embedding</a:t>
            </a:r>
            <a:r>
              <a:rPr lang="zh-CN" altLang="en-US" dirty="0"/>
              <a:t>处理</a:t>
            </a:r>
            <a:endParaRPr lang="zh-CN" altLang="en-US" dirty="0"/>
          </a:p>
        </p:txBody>
      </p:sp>
      <p:sp>
        <p:nvSpPr>
          <p:cNvPr id="13" name="箭头: 下 14"/>
          <p:cNvSpPr/>
          <p:nvPr/>
        </p:nvSpPr>
        <p:spPr>
          <a:xfrm rot="5400000">
            <a:off x="3322559" y="4479064"/>
            <a:ext cx="243686" cy="85308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795020" y="4601845"/>
            <a:ext cx="18796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使用自注意力机制提取特征向量</a:t>
            </a:r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212090" y="1245870"/>
            <a:ext cx="8606155" cy="2223135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795020" y="2459355"/>
            <a:ext cx="1592580" cy="887730"/>
          </a:xfrm>
          <a:prstGeom prst="ellips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zh-CN" altLang="en-US"/>
              <a:t>编码</a:t>
            </a:r>
            <a:endParaRPr lang="zh-CN" altLang="en-US"/>
          </a:p>
        </p:txBody>
      </p:sp>
      <p:sp>
        <p:nvSpPr>
          <p:cNvPr id="21" name="圆角矩形 20"/>
          <p:cNvSpPr/>
          <p:nvPr/>
        </p:nvSpPr>
        <p:spPr>
          <a:xfrm>
            <a:off x="433070" y="4255770"/>
            <a:ext cx="7941945" cy="1537970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  <a:p>
            <a:pPr algn="ctr"/>
            <a:endParaRPr lang="zh-CN" altLang="en-US"/>
          </a:p>
          <a:p>
            <a:pPr algn="ctr"/>
            <a:endParaRPr lang="zh-CN" altLang="en-US">
              <a:sym typeface="+mn-ea"/>
            </a:endParaRPr>
          </a:p>
          <a:p>
            <a:pPr algn="ctr"/>
            <a:r>
              <a:rPr lang="zh-CN" altLang="en-US">
                <a:sym typeface="+mn-ea"/>
              </a:rPr>
              <a:t> </a:t>
            </a:r>
            <a:r>
              <a:rPr lang="en-US" altLang="zh-CN">
                <a:sym typeface="+mn-ea"/>
              </a:rPr>
              <a:t>                                                                                     </a:t>
            </a:r>
            <a:endParaRPr lang="en-US" altLang="zh-CN">
              <a:sym typeface="+mn-ea"/>
            </a:endParaRPr>
          </a:p>
          <a:p>
            <a:pPr algn="ctr"/>
            <a:r>
              <a:rPr lang="en-US" altLang="zh-CN">
                <a:sym typeface="+mn-ea"/>
              </a:rPr>
              <a:t>                                                                                        </a:t>
            </a:r>
            <a:r>
              <a:rPr lang="zh-CN" altLang="en-US">
                <a:sym typeface="+mn-ea"/>
              </a:rPr>
              <a:t>特征提取</a:t>
            </a:r>
            <a:endParaRPr lang="zh-CN" altLang="en-US"/>
          </a:p>
          <a:p>
            <a:pPr algn="ctr"/>
            <a:endParaRPr lang="zh-CN" altLang="en-US"/>
          </a:p>
          <a:p>
            <a:pPr algn="ctr"/>
            <a:r>
              <a:rPr lang="zh-CN" altLang="en-US"/>
              <a:t> </a:t>
            </a:r>
            <a:r>
              <a:rPr lang="en-US" altLang="zh-CN"/>
              <a:t>                                                                                    </a:t>
            </a:r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6334760" y="4857750"/>
            <a:ext cx="1687195" cy="894715"/>
          </a:xfrm>
          <a:prstGeom prst="ellips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344" y="316014"/>
            <a:ext cx="3999388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寡糖序列特征提取</a:t>
            </a:r>
            <a:endParaRPr lang="zh-CN" altLang="en-US" sz="2100" b="1" kern="0" spc="22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13" name="文本框 12"/>
          <p:cNvSpPr txBox="1"/>
          <p:nvPr/>
        </p:nvSpPr>
        <p:spPr>
          <a:xfrm>
            <a:off x="283777" y="764156"/>
            <a:ext cx="705255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这里是一个寡糖例子：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（介绍遍历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过程）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83845" y="1598295"/>
            <a:ext cx="783653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1400"/>
              <a:t>eg</a:t>
            </a:r>
            <a:r>
              <a:rPr lang="zh-CN" altLang="en-US" sz="1400"/>
              <a:t>：Neu5Aca2-6Galb1-4GlcNAcb1-2Mana1-3(Mana1-6)Manb1-4GlcNAcb1-4GlcNAc</a:t>
            </a:r>
            <a:endParaRPr lang="zh-CN" altLang="en-US" sz="1400"/>
          </a:p>
        </p:txBody>
      </p:sp>
      <p:sp>
        <p:nvSpPr>
          <p:cNvPr id="17" name="文本框 16"/>
          <p:cNvSpPr txBox="1"/>
          <p:nvPr/>
        </p:nvSpPr>
        <p:spPr>
          <a:xfrm>
            <a:off x="283845" y="1905000"/>
            <a:ext cx="4572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/>
              <a:t>这里使用</a:t>
            </a:r>
            <a:r>
              <a:rPr lang="en-US" altLang="zh-CN" sz="1400"/>
              <a:t>SNFG</a:t>
            </a:r>
            <a:r>
              <a:rPr lang="zh-CN" altLang="en-US" sz="1400"/>
              <a:t>来表示每种单糖：</a:t>
            </a:r>
            <a:endParaRPr lang="zh-CN" altLang="en-US" sz="1400"/>
          </a:p>
        </p:txBody>
      </p:sp>
      <p:sp>
        <p:nvSpPr>
          <p:cNvPr id="18" name="矩形 17"/>
          <p:cNvSpPr/>
          <p:nvPr/>
        </p:nvSpPr>
        <p:spPr>
          <a:xfrm>
            <a:off x="6386195" y="3319780"/>
            <a:ext cx="273685" cy="23876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5781675" y="3307080"/>
            <a:ext cx="273685" cy="23876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5152390" y="3290570"/>
            <a:ext cx="281940" cy="25590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4547870" y="3289935"/>
            <a:ext cx="281940" cy="25590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5152390" y="2773045"/>
            <a:ext cx="281940" cy="25590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3943350" y="3289935"/>
            <a:ext cx="273685" cy="23876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3322320" y="3263900"/>
            <a:ext cx="273685" cy="2647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2667635" y="3229610"/>
            <a:ext cx="323850" cy="328930"/>
          </a:xfrm>
          <a:prstGeom prst="diamond">
            <a:avLst/>
          </a:prstGeom>
          <a:solidFill>
            <a:srgbClr val="7030A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>
            <a:stCxn id="22" idx="4"/>
            <a:endCxn id="20" idx="0"/>
          </p:cNvCxnSpPr>
          <p:nvPr/>
        </p:nvCxnSpPr>
        <p:spPr>
          <a:xfrm>
            <a:off x="5293360" y="3028950"/>
            <a:ext cx="0" cy="261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25" idx="3"/>
            <a:endCxn id="24" idx="2"/>
          </p:cNvCxnSpPr>
          <p:nvPr/>
        </p:nvCxnSpPr>
        <p:spPr>
          <a:xfrm>
            <a:off x="2991485" y="3394075"/>
            <a:ext cx="330835" cy="25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8" name="直接连接符 27"/>
          <p:cNvCxnSpPr>
            <a:stCxn id="24" idx="6"/>
            <a:endCxn id="23" idx="1"/>
          </p:cNvCxnSpPr>
          <p:nvPr/>
        </p:nvCxnSpPr>
        <p:spPr>
          <a:xfrm>
            <a:off x="3596005" y="3396615"/>
            <a:ext cx="347345" cy="127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stCxn id="23" idx="3"/>
            <a:endCxn id="21" idx="2"/>
          </p:cNvCxnSpPr>
          <p:nvPr/>
        </p:nvCxnSpPr>
        <p:spPr>
          <a:xfrm>
            <a:off x="4217035" y="3409315"/>
            <a:ext cx="330835" cy="88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0" name="直接连接符 29"/>
          <p:cNvCxnSpPr>
            <a:stCxn id="21" idx="6"/>
            <a:endCxn id="20" idx="2"/>
          </p:cNvCxnSpPr>
          <p:nvPr/>
        </p:nvCxnSpPr>
        <p:spPr>
          <a:xfrm>
            <a:off x="4829810" y="3418205"/>
            <a:ext cx="322580" cy="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stCxn id="20" idx="6"/>
            <a:endCxn id="19" idx="1"/>
          </p:cNvCxnSpPr>
          <p:nvPr/>
        </p:nvCxnSpPr>
        <p:spPr>
          <a:xfrm>
            <a:off x="5434330" y="3418840"/>
            <a:ext cx="347345" cy="7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2" name="直接连接符 31"/>
          <p:cNvCxnSpPr>
            <a:stCxn id="19" idx="3"/>
            <a:endCxn id="18" idx="1"/>
          </p:cNvCxnSpPr>
          <p:nvPr/>
        </p:nvCxnSpPr>
        <p:spPr>
          <a:xfrm>
            <a:off x="6055360" y="3426460"/>
            <a:ext cx="330835" cy="127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283845" y="4081145"/>
            <a:ext cx="8444230" cy="184531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/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对于每个糖节点，从右向左开始，判断每个糖节点父亲节点</a:t>
            </a:r>
            <a:r>
              <a:rPr lang="en-US" altLang="zh-CN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parent</a:t>
            </a: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，和子节点</a:t>
            </a:r>
            <a:r>
              <a:rPr lang="en-US" altLang="zh-CN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children</a:t>
            </a: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的情况，同时储存有糖苷键信息</a:t>
            </a:r>
            <a:endParaRPr lang="zh-CN" altLang="en-US" sz="1200" b="0" i="0">
              <a:solidFill>
                <a:srgbClr val="11111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/>
            <a:endParaRPr lang="zh-CN" altLang="en-US" sz="1200" b="0" i="0">
              <a:solidFill>
                <a:srgbClr val="11111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30000"/>
              </a:lnSpc>
            </a:pP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单糖：直接输入每个糖节点的单糖</a:t>
            </a:r>
            <a:endParaRPr lang="zh-CN" altLang="en-US" sz="1200" b="0" i="0">
              <a:solidFill>
                <a:srgbClr val="11111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30000"/>
              </a:lnSpc>
            </a:pP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二糖：从右向左判断每个糖节点的子节点情况，如果有子节点（</a:t>
            </a:r>
            <a:r>
              <a:rPr lang="en-US" altLang="zh-CN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&gt;=1</a:t>
            </a: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），那么这个糖节点与其子节点构成一个二糖</a:t>
            </a:r>
            <a:r>
              <a:rPr lang="en-US" altLang="zh-CN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1200" b="0" i="0">
              <a:solidFill>
                <a:srgbClr val="11111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30000"/>
              </a:lnSpc>
            </a:pP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三糖：从右向左判断每个糖节点的子节点情况，如果有子节点（</a:t>
            </a:r>
            <a:r>
              <a:rPr lang="en-US" altLang="zh-CN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&gt;=1</a:t>
            </a: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并且该子节点也有子节点（</a:t>
            </a:r>
            <a:r>
              <a:rPr lang="en-US" altLang="zh-CN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&gt;=1</a:t>
            </a: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那么这三个糖可以构成一个三糖。</a:t>
            </a:r>
            <a:endParaRPr lang="zh-CN" altLang="en-US" sz="1200" b="0" i="0">
              <a:solidFill>
                <a:srgbClr val="11111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30000"/>
              </a:lnSpc>
            </a:pP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在进行上面处理时，也要注意每种单糖的</a:t>
            </a:r>
            <a:r>
              <a:rPr lang="en-US" altLang="zh-CN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α</a:t>
            </a: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β</a:t>
            </a:r>
            <a:r>
              <a:rPr lang="zh-CN" altLang="en-US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构象，以及连接在几号碳原子上</a:t>
            </a:r>
            <a:r>
              <a:rPr lang="en-US" altLang="zh-CN" sz="12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</a:t>
            </a:r>
            <a:endParaRPr lang="en-US" altLang="zh-CN" sz="1200" b="0" i="0">
              <a:solidFill>
                <a:srgbClr val="11111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2895600" y="318135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/>
              <a:t>α2-6</a:t>
            </a:r>
            <a:endParaRPr lang="en-US" altLang="zh-CN" sz="1000"/>
          </a:p>
        </p:txBody>
      </p:sp>
      <p:sp>
        <p:nvSpPr>
          <p:cNvPr id="35" name="文本框 34"/>
          <p:cNvSpPr txBox="1"/>
          <p:nvPr/>
        </p:nvSpPr>
        <p:spPr>
          <a:xfrm>
            <a:off x="3556000" y="3164205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/>
              <a:t>β1-4</a:t>
            </a:r>
            <a:endParaRPr lang="en-US" altLang="zh-CN" sz="1000"/>
          </a:p>
        </p:txBody>
      </p:sp>
      <p:sp>
        <p:nvSpPr>
          <p:cNvPr id="36" name="文本框 35"/>
          <p:cNvSpPr txBox="1"/>
          <p:nvPr/>
        </p:nvSpPr>
        <p:spPr>
          <a:xfrm>
            <a:off x="4184015" y="319405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/>
              <a:t>β1-2</a:t>
            </a:r>
            <a:endParaRPr lang="en-US" altLang="zh-CN" sz="1000"/>
          </a:p>
        </p:txBody>
      </p:sp>
      <p:sp>
        <p:nvSpPr>
          <p:cNvPr id="37" name="文本框 36"/>
          <p:cNvSpPr txBox="1"/>
          <p:nvPr/>
        </p:nvSpPr>
        <p:spPr>
          <a:xfrm>
            <a:off x="4742815" y="319405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/>
              <a:t>α1-3</a:t>
            </a:r>
            <a:endParaRPr lang="en-US" altLang="zh-CN" sz="1000"/>
          </a:p>
        </p:txBody>
      </p:sp>
      <p:sp>
        <p:nvSpPr>
          <p:cNvPr id="38" name="文本框 37"/>
          <p:cNvSpPr txBox="1"/>
          <p:nvPr/>
        </p:nvSpPr>
        <p:spPr>
          <a:xfrm>
            <a:off x="5301615" y="301879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/>
              <a:t>α1-6</a:t>
            </a:r>
            <a:endParaRPr lang="en-US" altLang="zh-CN" sz="1000"/>
          </a:p>
        </p:txBody>
      </p:sp>
      <p:sp>
        <p:nvSpPr>
          <p:cNvPr id="39" name="文本框 38"/>
          <p:cNvSpPr txBox="1"/>
          <p:nvPr/>
        </p:nvSpPr>
        <p:spPr>
          <a:xfrm>
            <a:off x="5413375" y="318135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/>
              <a:t>β1-4</a:t>
            </a:r>
            <a:endParaRPr lang="en-US" altLang="zh-CN" sz="1000"/>
          </a:p>
        </p:txBody>
      </p:sp>
      <p:sp>
        <p:nvSpPr>
          <p:cNvPr id="40" name="文本框 39"/>
          <p:cNvSpPr txBox="1"/>
          <p:nvPr/>
        </p:nvSpPr>
        <p:spPr>
          <a:xfrm>
            <a:off x="5960110" y="3173730"/>
            <a:ext cx="521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/>
              <a:t>β1-4</a:t>
            </a:r>
            <a:endParaRPr lang="en-US" altLang="zh-CN" sz="1000"/>
          </a:p>
        </p:txBody>
      </p:sp>
      <p:sp>
        <p:nvSpPr>
          <p:cNvPr id="41" name="菱形 40"/>
          <p:cNvSpPr/>
          <p:nvPr/>
        </p:nvSpPr>
        <p:spPr>
          <a:xfrm>
            <a:off x="7269480" y="1905000"/>
            <a:ext cx="323850" cy="328930"/>
          </a:xfrm>
          <a:prstGeom prst="diamond">
            <a:avLst/>
          </a:prstGeom>
          <a:solidFill>
            <a:srgbClr val="7030A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7667625" y="1905000"/>
            <a:ext cx="106108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>
                <a:sym typeface="+mn-ea"/>
              </a:rPr>
              <a:t>Neu5Ac</a:t>
            </a:r>
            <a:endParaRPr lang="zh-CN" altLang="en-US" sz="1400">
              <a:sym typeface="+mn-ea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7325995" y="2402205"/>
            <a:ext cx="273685" cy="2647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7807960" y="2402205"/>
            <a:ext cx="62420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>
                <a:sym typeface="+mn-ea"/>
              </a:rPr>
              <a:t>Gal</a:t>
            </a:r>
            <a:endParaRPr lang="zh-CN" altLang="en-US" sz="1400">
              <a:sym typeface="+mn-ea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319645" y="2873375"/>
            <a:ext cx="273685" cy="23876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7820025" y="2825115"/>
            <a:ext cx="97536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>
                <a:sym typeface="+mn-ea"/>
              </a:rPr>
              <a:t>GlcNAc</a:t>
            </a:r>
            <a:endParaRPr lang="zh-CN" altLang="en-US" sz="1400">
              <a:sym typeface="+mn-ea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7317740" y="3297555"/>
            <a:ext cx="281940" cy="25590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7931150" y="3248025"/>
            <a:ext cx="54864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>
                <a:sym typeface="+mn-ea"/>
              </a:rPr>
              <a:t>Man</a:t>
            </a:r>
            <a:endParaRPr lang="zh-CN" altLang="en-US" sz="1400"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344" y="316014"/>
            <a:ext cx="3999388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寡糖序列特征提取</a:t>
            </a:r>
            <a:endParaRPr lang="zh-CN" altLang="en-US" sz="2100" b="1" kern="0" spc="22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4" name="文本框 3"/>
          <p:cNvSpPr txBox="1"/>
          <p:nvPr/>
        </p:nvSpPr>
        <p:spPr>
          <a:xfrm>
            <a:off x="53272" y="788286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寡糖特征提取的结果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956310" y="1316990"/>
          <a:ext cx="444246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0615"/>
                <a:gridCol w="1110615"/>
                <a:gridCol w="1110615"/>
                <a:gridCol w="1110615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3(1+2)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3(2+1)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1" name="菱形 40"/>
          <p:cNvSpPr/>
          <p:nvPr/>
        </p:nvSpPr>
        <p:spPr>
          <a:xfrm>
            <a:off x="1301750" y="1405255"/>
            <a:ext cx="242570" cy="267970"/>
          </a:xfrm>
          <a:prstGeom prst="diamond">
            <a:avLst/>
          </a:prstGeom>
          <a:solidFill>
            <a:srgbClr val="7030A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2442210" y="1388110"/>
            <a:ext cx="273685" cy="26479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569335" y="1405255"/>
            <a:ext cx="273685" cy="23876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4755515" y="1388110"/>
            <a:ext cx="281940" cy="25590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02260" y="1452880"/>
            <a:ext cx="894080" cy="287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/>
              <a:t>单糖</a:t>
            </a:r>
            <a:endParaRPr lang="zh-CN" altLang="en-US" sz="1600"/>
          </a:p>
        </p:txBody>
      </p:sp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904240" y="2372360"/>
          <a:ext cx="581850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1215"/>
                <a:gridCol w="831215"/>
                <a:gridCol w="831215"/>
                <a:gridCol w="831215"/>
                <a:gridCol w="831215"/>
                <a:gridCol w="831215"/>
                <a:gridCol w="831215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1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矩形 17"/>
          <p:cNvSpPr/>
          <p:nvPr/>
        </p:nvSpPr>
        <p:spPr>
          <a:xfrm>
            <a:off x="1384935" y="2487930"/>
            <a:ext cx="193040" cy="21209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953135" y="2487930"/>
            <a:ext cx="193040" cy="21209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/>
          <p:cNvCxnSpPr>
            <a:stCxn id="19" idx="3"/>
            <a:endCxn id="18" idx="1"/>
          </p:cNvCxnSpPr>
          <p:nvPr/>
        </p:nvCxnSpPr>
        <p:spPr>
          <a:xfrm>
            <a:off x="1146175" y="2593975"/>
            <a:ext cx="23876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1051560" y="2376170"/>
            <a:ext cx="577850" cy="2178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900"/>
              <a:t>β1-4</a:t>
            </a:r>
            <a:endParaRPr lang="en-US" altLang="zh-CN" sz="900"/>
          </a:p>
        </p:txBody>
      </p:sp>
      <p:sp>
        <p:nvSpPr>
          <p:cNvPr id="11" name="矩形 10"/>
          <p:cNvSpPr/>
          <p:nvPr/>
        </p:nvSpPr>
        <p:spPr>
          <a:xfrm>
            <a:off x="2222500" y="2480310"/>
            <a:ext cx="219710" cy="18224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776095" y="2462530"/>
            <a:ext cx="226060" cy="19621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1" name="直接连接符 30"/>
          <p:cNvCxnSpPr/>
          <p:nvPr/>
        </p:nvCxnSpPr>
        <p:spPr>
          <a:xfrm>
            <a:off x="1946275" y="2599690"/>
            <a:ext cx="276225" cy="381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1877695" y="2358390"/>
            <a:ext cx="780415" cy="1739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900"/>
              <a:t>β1-4</a:t>
            </a:r>
            <a:endParaRPr lang="en-US" altLang="zh-CN" sz="900"/>
          </a:p>
        </p:txBody>
      </p:sp>
      <p:sp>
        <p:nvSpPr>
          <p:cNvPr id="12" name="椭圆 11"/>
          <p:cNvSpPr/>
          <p:nvPr/>
        </p:nvSpPr>
        <p:spPr>
          <a:xfrm>
            <a:off x="2632075" y="2462530"/>
            <a:ext cx="243840" cy="24384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3140710" y="2462530"/>
            <a:ext cx="243840" cy="24384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802255" y="2372360"/>
            <a:ext cx="780415" cy="1739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900"/>
              <a:t>α1-6</a:t>
            </a:r>
            <a:endParaRPr lang="en-US" altLang="zh-CN" sz="900"/>
          </a:p>
        </p:txBody>
      </p:sp>
      <p:cxnSp>
        <p:nvCxnSpPr>
          <p:cNvPr id="16" name="直接连接符 15"/>
          <p:cNvCxnSpPr>
            <a:stCxn id="12" idx="6"/>
            <a:endCxn id="14" idx="2"/>
          </p:cNvCxnSpPr>
          <p:nvPr/>
        </p:nvCxnSpPr>
        <p:spPr>
          <a:xfrm>
            <a:off x="2875915" y="2584450"/>
            <a:ext cx="2647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3437255" y="2462530"/>
            <a:ext cx="243840" cy="24384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3945890" y="2462530"/>
            <a:ext cx="243840" cy="24384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607435" y="2372360"/>
            <a:ext cx="780415" cy="1739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900"/>
              <a:t>α1-3</a:t>
            </a:r>
            <a:endParaRPr lang="en-US" altLang="zh-CN" sz="900"/>
          </a:p>
        </p:txBody>
      </p:sp>
      <p:cxnSp>
        <p:nvCxnSpPr>
          <p:cNvPr id="23" name="直接连接符 22"/>
          <p:cNvCxnSpPr>
            <a:stCxn id="17" idx="6"/>
            <a:endCxn id="21" idx="2"/>
          </p:cNvCxnSpPr>
          <p:nvPr/>
        </p:nvCxnSpPr>
        <p:spPr>
          <a:xfrm>
            <a:off x="3681095" y="2584450"/>
            <a:ext cx="2647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4755515" y="2504440"/>
            <a:ext cx="215900" cy="20193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293235" y="2518410"/>
            <a:ext cx="209550" cy="18796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502785" y="2630170"/>
            <a:ext cx="252730" cy="7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4417695" y="2372995"/>
            <a:ext cx="430530" cy="1930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900"/>
              <a:t>β1-2</a:t>
            </a:r>
            <a:endParaRPr lang="en-US" altLang="zh-CN" sz="900"/>
          </a:p>
        </p:txBody>
      </p:sp>
      <p:sp>
        <p:nvSpPr>
          <p:cNvPr id="26" name="矩形 25"/>
          <p:cNvSpPr/>
          <p:nvPr/>
        </p:nvSpPr>
        <p:spPr>
          <a:xfrm>
            <a:off x="5647055" y="2508885"/>
            <a:ext cx="226060" cy="21209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118735" y="2485390"/>
            <a:ext cx="226060" cy="23558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5352415" y="2606675"/>
            <a:ext cx="287020" cy="114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259705" y="2385695"/>
            <a:ext cx="431165" cy="2178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900"/>
              <a:t>β1-4</a:t>
            </a:r>
            <a:endParaRPr lang="en-US" altLang="zh-CN" sz="900"/>
          </a:p>
        </p:txBody>
      </p:sp>
      <p:sp>
        <p:nvSpPr>
          <p:cNvPr id="30" name="椭圆 29"/>
          <p:cNvSpPr/>
          <p:nvPr/>
        </p:nvSpPr>
        <p:spPr>
          <a:xfrm>
            <a:off x="6456045" y="2491740"/>
            <a:ext cx="213360" cy="22415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菱形 32"/>
          <p:cNvSpPr/>
          <p:nvPr/>
        </p:nvSpPr>
        <p:spPr>
          <a:xfrm>
            <a:off x="5946775" y="2457450"/>
            <a:ext cx="252095" cy="278765"/>
          </a:xfrm>
          <a:prstGeom prst="diamond">
            <a:avLst/>
          </a:prstGeom>
          <a:solidFill>
            <a:srgbClr val="7030A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" name="直接连接符 33"/>
          <p:cNvCxnSpPr/>
          <p:nvPr/>
        </p:nvCxnSpPr>
        <p:spPr>
          <a:xfrm>
            <a:off x="6198870" y="2621280"/>
            <a:ext cx="257175" cy="25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6144260" y="2385695"/>
            <a:ext cx="639445" cy="1949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900"/>
              <a:t>α2-6</a:t>
            </a:r>
            <a:endParaRPr lang="en-US" altLang="zh-CN" sz="900"/>
          </a:p>
        </p:txBody>
      </p:sp>
      <p:sp>
        <p:nvSpPr>
          <p:cNvPr id="38" name="文本框 37"/>
          <p:cNvSpPr txBox="1"/>
          <p:nvPr/>
        </p:nvSpPr>
        <p:spPr>
          <a:xfrm>
            <a:off x="320675" y="2385695"/>
            <a:ext cx="894080" cy="287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/>
              <a:t>二糖</a:t>
            </a:r>
            <a:endParaRPr lang="zh-CN" altLang="en-US" sz="1600"/>
          </a:p>
        </p:txBody>
      </p:sp>
      <p:sp>
        <p:nvSpPr>
          <p:cNvPr id="42" name="文本框 41"/>
          <p:cNvSpPr txBox="1"/>
          <p:nvPr/>
        </p:nvSpPr>
        <p:spPr>
          <a:xfrm>
            <a:off x="302260" y="3351530"/>
            <a:ext cx="894080" cy="287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/>
              <a:t>三糖</a:t>
            </a:r>
            <a:endParaRPr lang="zh-CN" altLang="en-US" sz="1600"/>
          </a:p>
        </p:txBody>
      </p:sp>
      <p:graphicFrame>
        <p:nvGraphicFramePr>
          <p:cNvPr id="43" name="表格 42"/>
          <p:cNvGraphicFramePr/>
          <p:nvPr>
            <p:custDataLst>
              <p:tags r:id="rId3"/>
            </p:custDataLst>
          </p:nvPr>
        </p:nvGraphicFramePr>
        <p:xfrm>
          <a:off x="870585" y="3319145"/>
          <a:ext cx="7440930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155"/>
                <a:gridCol w="1240155"/>
                <a:gridCol w="1240155"/>
                <a:gridCol w="1240155"/>
                <a:gridCol w="1240155"/>
                <a:gridCol w="124015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1 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1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5" name="矩形 44"/>
          <p:cNvSpPr/>
          <p:nvPr/>
        </p:nvSpPr>
        <p:spPr>
          <a:xfrm>
            <a:off x="1729740" y="3437255"/>
            <a:ext cx="219710" cy="19177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1324610" y="3437255"/>
            <a:ext cx="219710" cy="19177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35990" y="3420745"/>
            <a:ext cx="226695" cy="20574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0" name="直接连接符 49"/>
          <p:cNvCxnSpPr/>
          <p:nvPr/>
        </p:nvCxnSpPr>
        <p:spPr>
          <a:xfrm>
            <a:off x="1045210" y="3542665"/>
            <a:ext cx="279400" cy="63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1" name="直接连接符 50"/>
          <p:cNvCxnSpPr>
            <a:stCxn id="47" idx="3"/>
            <a:endCxn id="45" idx="1"/>
          </p:cNvCxnSpPr>
          <p:nvPr/>
        </p:nvCxnSpPr>
        <p:spPr>
          <a:xfrm>
            <a:off x="1544320" y="3533140"/>
            <a:ext cx="1854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1058545" y="3239770"/>
            <a:ext cx="485775" cy="1974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900"/>
              <a:t>β1-4</a:t>
            </a:r>
            <a:endParaRPr lang="en-US" altLang="zh-CN" sz="900"/>
          </a:p>
        </p:txBody>
      </p:sp>
      <p:sp>
        <p:nvSpPr>
          <p:cNvPr id="53" name="文本框 52"/>
          <p:cNvSpPr txBox="1"/>
          <p:nvPr/>
        </p:nvSpPr>
        <p:spPr>
          <a:xfrm>
            <a:off x="1504315" y="3239770"/>
            <a:ext cx="426085" cy="1974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900"/>
              <a:t>β1-4</a:t>
            </a:r>
            <a:endParaRPr lang="en-US" altLang="zh-CN" sz="900"/>
          </a:p>
        </p:txBody>
      </p:sp>
      <p:sp>
        <p:nvSpPr>
          <p:cNvPr id="54" name="矩形 53"/>
          <p:cNvSpPr/>
          <p:nvPr/>
        </p:nvSpPr>
        <p:spPr>
          <a:xfrm>
            <a:off x="2964815" y="3469005"/>
            <a:ext cx="195580" cy="17462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2566670" y="3469005"/>
            <a:ext cx="201930" cy="18732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2220595" y="3469005"/>
            <a:ext cx="201930" cy="18732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/>
          <p:cNvCxnSpPr/>
          <p:nvPr/>
        </p:nvCxnSpPr>
        <p:spPr>
          <a:xfrm>
            <a:off x="2422525" y="3539490"/>
            <a:ext cx="144145" cy="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55" idx="6"/>
            <a:endCxn id="54" idx="1"/>
          </p:cNvCxnSpPr>
          <p:nvPr/>
        </p:nvCxnSpPr>
        <p:spPr>
          <a:xfrm flipV="1">
            <a:off x="2768600" y="3556635"/>
            <a:ext cx="196215" cy="63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9" name="文本框 58"/>
          <p:cNvSpPr txBox="1"/>
          <p:nvPr/>
        </p:nvSpPr>
        <p:spPr>
          <a:xfrm>
            <a:off x="2286635" y="3249295"/>
            <a:ext cx="537210" cy="179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1000"/>
              <a:t>α1-6</a:t>
            </a:r>
            <a:endParaRPr lang="en-US" altLang="zh-CN" sz="1000"/>
          </a:p>
        </p:txBody>
      </p:sp>
      <p:sp>
        <p:nvSpPr>
          <p:cNvPr id="60" name="文本框 59"/>
          <p:cNvSpPr txBox="1"/>
          <p:nvPr/>
        </p:nvSpPr>
        <p:spPr>
          <a:xfrm>
            <a:off x="2673985" y="3249295"/>
            <a:ext cx="588645" cy="179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1000"/>
              <a:t>β1-4</a:t>
            </a:r>
            <a:endParaRPr lang="en-US" altLang="zh-CN" sz="1000"/>
          </a:p>
        </p:txBody>
      </p:sp>
      <p:sp>
        <p:nvSpPr>
          <p:cNvPr id="61" name="矩形 60"/>
          <p:cNvSpPr/>
          <p:nvPr/>
        </p:nvSpPr>
        <p:spPr>
          <a:xfrm>
            <a:off x="4300855" y="3469005"/>
            <a:ext cx="213360" cy="20510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3820160" y="3469640"/>
            <a:ext cx="219710" cy="21971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3349625" y="3469005"/>
            <a:ext cx="219710" cy="21971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>
            <a:off x="3569335" y="3597275"/>
            <a:ext cx="250825" cy="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62" idx="6"/>
            <a:endCxn id="61" idx="1"/>
          </p:cNvCxnSpPr>
          <p:nvPr/>
        </p:nvCxnSpPr>
        <p:spPr>
          <a:xfrm flipV="1">
            <a:off x="4039870" y="3571875"/>
            <a:ext cx="260985" cy="7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6" name="文本框 65"/>
          <p:cNvSpPr txBox="1"/>
          <p:nvPr/>
        </p:nvSpPr>
        <p:spPr>
          <a:xfrm>
            <a:off x="3463290" y="3259455"/>
            <a:ext cx="576580" cy="2311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000"/>
              <a:t>α1-3</a:t>
            </a:r>
            <a:endParaRPr lang="en-US" altLang="zh-CN" sz="1000"/>
          </a:p>
        </p:txBody>
      </p:sp>
      <p:sp>
        <p:nvSpPr>
          <p:cNvPr id="67" name="文本框 66"/>
          <p:cNvSpPr txBox="1"/>
          <p:nvPr/>
        </p:nvSpPr>
        <p:spPr>
          <a:xfrm>
            <a:off x="3920490" y="3259455"/>
            <a:ext cx="447675" cy="210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000"/>
              <a:t>β1-4</a:t>
            </a:r>
            <a:endParaRPr lang="en-US" altLang="zh-CN" sz="1000"/>
          </a:p>
        </p:txBody>
      </p:sp>
      <p:sp>
        <p:nvSpPr>
          <p:cNvPr id="68" name="椭圆 67"/>
          <p:cNvSpPr/>
          <p:nvPr/>
        </p:nvSpPr>
        <p:spPr>
          <a:xfrm>
            <a:off x="5513705" y="3437255"/>
            <a:ext cx="208280" cy="21590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5118100" y="3440430"/>
            <a:ext cx="208280" cy="21590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4711065" y="3455035"/>
            <a:ext cx="201930" cy="20129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" name="直接连接符 70"/>
          <p:cNvCxnSpPr/>
          <p:nvPr/>
        </p:nvCxnSpPr>
        <p:spPr>
          <a:xfrm>
            <a:off x="4912995" y="3557905"/>
            <a:ext cx="243840" cy="7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69" idx="6"/>
            <a:endCxn id="68" idx="2"/>
          </p:cNvCxnSpPr>
          <p:nvPr/>
        </p:nvCxnSpPr>
        <p:spPr>
          <a:xfrm flipV="1">
            <a:off x="5326380" y="3545205"/>
            <a:ext cx="187325" cy="31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4821555" y="3248660"/>
            <a:ext cx="558800" cy="2063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1000"/>
              <a:t>β1-2</a:t>
            </a:r>
            <a:endParaRPr lang="en-US" altLang="zh-CN" sz="1000"/>
          </a:p>
        </p:txBody>
      </p:sp>
      <p:sp>
        <p:nvSpPr>
          <p:cNvPr id="74" name="文本框 73"/>
          <p:cNvSpPr txBox="1"/>
          <p:nvPr/>
        </p:nvSpPr>
        <p:spPr>
          <a:xfrm>
            <a:off x="5226050" y="3248660"/>
            <a:ext cx="709930" cy="2063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1000"/>
              <a:t>α1-3</a:t>
            </a:r>
            <a:endParaRPr lang="en-US" altLang="zh-CN" sz="1000"/>
          </a:p>
        </p:txBody>
      </p:sp>
      <p:sp>
        <p:nvSpPr>
          <p:cNvPr id="75" name="椭圆 74"/>
          <p:cNvSpPr/>
          <p:nvPr/>
        </p:nvSpPr>
        <p:spPr>
          <a:xfrm>
            <a:off x="6772910" y="3455035"/>
            <a:ext cx="212725" cy="20256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6327140" y="3469005"/>
            <a:ext cx="207010" cy="18859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5857875" y="3469005"/>
            <a:ext cx="207010" cy="20955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/>
          <p:cNvCxnSpPr/>
          <p:nvPr/>
        </p:nvCxnSpPr>
        <p:spPr>
          <a:xfrm>
            <a:off x="6064885" y="3565525"/>
            <a:ext cx="262255" cy="101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76" idx="3"/>
            <a:endCxn id="75" idx="2"/>
          </p:cNvCxnSpPr>
          <p:nvPr/>
        </p:nvCxnSpPr>
        <p:spPr>
          <a:xfrm flipV="1">
            <a:off x="6534150" y="3556635"/>
            <a:ext cx="238760" cy="69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0" name="文本框 79"/>
          <p:cNvSpPr txBox="1"/>
          <p:nvPr/>
        </p:nvSpPr>
        <p:spPr>
          <a:xfrm>
            <a:off x="5925820" y="3275330"/>
            <a:ext cx="523875" cy="1936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1000"/>
              <a:t>β1-4</a:t>
            </a:r>
            <a:endParaRPr lang="en-US" altLang="zh-CN" sz="1000"/>
          </a:p>
        </p:txBody>
      </p:sp>
      <p:sp>
        <p:nvSpPr>
          <p:cNvPr id="81" name="文本框 80"/>
          <p:cNvSpPr txBox="1"/>
          <p:nvPr/>
        </p:nvSpPr>
        <p:spPr>
          <a:xfrm>
            <a:off x="6454140" y="3275330"/>
            <a:ext cx="531495" cy="1936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1000"/>
              <a:t>β1-2</a:t>
            </a:r>
            <a:endParaRPr lang="en-US" altLang="zh-CN" sz="1000"/>
          </a:p>
        </p:txBody>
      </p:sp>
      <p:sp>
        <p:nvSpPr>
          <p:cNvPr id="82" name="矩形 81"/>
          <p:cNvSpPr/>
          <p:nvPr/>
        </p:nvSpPr>
        <p:spPr>
          <a:xfrm>
            <a:off x="7936230" y="3529330"/>
            <a:ext cx="183515" cy="15176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>
            <a:off x="7535545" y="3512820"/>
            <a:ext cx="183515" cy="16827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菱形 83"/>
          <p:cNvSpPr/>
          <p:nvPr/>
        </p:nvSpPr>
        <p:spPr>
          <a:xfrm>
            <a:off x="7098030" y="3469005"/>
            <a:ext cx="216535" cy="208915"/>
          </a:xfrm>
          <a:prstGeom prst="diamond">
            <a:avLst/>
          </a:prstGeom>
          <a:solidFill>
            <a:srgbClr val="7030A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5" name="直接连接符 84"/>
          <p:cNvCxnSpPr/>
          <p:nvPr/>
        </p:nvCxnSpPr>
        <p:spPr>
          <a:xfrm>
            <a:off x="7314565" y="3586480"/>
            <a:ext cx="220980" cy="19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83" idx="6"/>
            <a:endCxn id="82" idx="1"/>
          </p:cNvCxnSpPr>
          <p:nvPr/>
        </p:nvCxnSpPr>
        <p:spPr>
          <a:xfrm>
            <a:off x="7719060" y="3597275"/>
            <a:ext cx="217170" cy="82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7220585" y="3312795"/>
            <a:ext cx="660400" cy="1562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1000"/>
              <a:t>α2-6</a:t>
            </a:r>
            <a:endParaRPr lang="en-US" altLang="zh-CN" sz="1000"/>
          </a:p>
        </p:txBody>
      </p:sp>
      <p:sp>
        <p:nvSpPr>
          <p:cNvPr id="88" name="文本框 87"/>
          <p:cNvSpPr txBox="1"/>
          <p:nvPr/>
        </p:nvSpPr>
        <p:spPr>
          <a:xfrm>
            <a:off x="7659370" y="3312795"/>
            <a:ext cx="528320" cy="1562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1000"/>
              <a:t>β1-4</a:t>
            </a:r>
            <a:endParaRPr lang="en-US" altLang="zh-CN" sz="1000"/>
          </a:p>
        </p:txBody>
      </p:sp>
      <p:sp>
        <p:nvSpPr>
          <p:cNvPr id="89" name="圆角矩形 88"/>
          <p:cNvSpPr/>
          <p:nvPr/>
        </p:nvSpPr>
        <p:spPr>
          <a:xfrm>
            <a:off x="205105" y="1178560"/>
            <a:ext cx="8395970" cy="3035300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6875145" y="1948815"/>
            <a:ext cx="1504315" cy="56959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zh-CN" altLang="en-US"/>
              <a:t>遍历</a:t>
            </a:r>
            <a:r>
              <a:rPr lang="zh-CN" altLang="en-US"/>
              <a:t>结果</a:t>
            </a:r>
            <a:endParaRPr lang="zh-CN" altLang="en-US"/>
          </a:p>
        </p:txBody>
      </p:sp>
      <p:sp>
        <p:nvSpPr>
          <p:cNvPr id="91" name="下箭头 90"/>
          <p:cNvSpPr/>
          <p:nvPr/>
        </p:nvSpPr>
        <p:spPr>
          <a:xfrm>
            <a:off x="587375" y="4213860"/>
            <a:ext cx="457835" cy="589915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1077595" y="4322445"/>
            <a:ext cx="2385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构建坐标系进行编码</a:t>
            </a:r>
            <a:endParaRPr lang="zh-CN" altLang="en-US" b="1"/>
          </a:p>
        </p:txBody>
      </p:sp>
      <p:sp>
        <p:nvSpPr>
          <p:cNvPr id="94" name="右箭头 93"/>
          <p:cNvSpPr/>
          <p:nvPr/>
        </p:nvSpPr>
        <p:spPr>
          <a:xfrm>
            <a:off x="4189730" y="5030470"/>
            <a:ext cx="967740" cy="46037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4145915" y="4803775"/>
            <a:ext cx="14732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/>
              <a:t>特征提取</a:t>
            </a:r>
            <a:endParaRPr lang="zh-CN" altLang="en-US" sz="1600" b="1"/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" y="4803775"/>
            <a:ext cx="4092575" cy="892175"/>
          </a:xfrm>
          <a:prstGeom prst="rect">
            <a:avLst/>
          </a:prstGeom>
        </p:spPr>
      </p:pic>
      <p:pic>
        <p:nvPicPr>
          <p:cNvPr id="98" name="图片 9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7470" y="4516755"/>
            <a:ext cx="3670300" cy="16910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802255" y="2048510"/>
            <a:ext cx="27978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注：</a:t>
            </a:r>
            <a:r>
              <a:rPr lang="en-US" altLang="zh-CN" sz="1600"/>
              <a:t>2+1</a:t>
            </a:r>
            <a:r>
              <a:rPr lang="zh-CN" altLang="en-US" sz="1600"/>
              <a:t>中包括</a:t>
            </a:r>
            <a:r>
              <a:rPr lang="en-US" altLang="zh-CN" sz="1600"/>
              <a:t>α</a:t>
            </a:r>
            <a:r>
              <a:rPr lang="zh-CN" altLang="en-US" sz="1600"/>
              <a:t>构象</a:t>
            </a:r>
            <a:r>
              <a:rPr lang="en-US" altLang="zh-CN" sz="1600"/>
              <a:t>+β</a:t>
            </a:r>
            <a:r>
              <a:rPr lang="zh-CN" altLang="en-US" sz="1600"/>
              <a:t>构象</a:t>
            </a:r>
            <a:endParaRPr lang="zh-CN" altLang="en-US"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2" r="16722" b="9445"/>
          <a:stretch>
            <a:fillRect/>
          </a:stretch>
        </p:blipFill>
        <p:spPr>
          <a:xfrm>
            <a:off x="0" y="2200275"/>
            <a:ext cx="9144000" cy="465772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1714500"/>
            <a:ext cx="9144000" cy="5143500"/>
          </a:xfrm>
          <a:prstGeom prst="rect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alpha val="0"/>
                </a:schemeClr>
              </a:gs>
              <a:gs pos="48000">
                <a:schemeClr val="bg1">
                  <a:alpha val="50000"/>
                </a:schemeClr>
              </a:gs>
            </a:gsLst>
            <a:lin ang="5400000" scaled="1"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57522" y="1940239"/>
            <a:ext cx="8940800" cy="1469390"/>
            <a:chOff x="76697" y="1278885"/>
            <a:chExt cx="11921065" cy="1959187"/>
          </a:xfrm>
        </p:grpSpPr>
        <p:grpSp>
          <p:nvGrpSpPr>
            <p:cNvPr id="3" name="组合 2"/>
            <p:cNvGrpSpPr/>
            <p:nvPr/>
          </p:nvGrpSpPr>
          <p:grpSpPr>
            <a:xfrm>
              <a:off x="76697" y="1278885"/>
              <a:ext cx="11921065" cy="1959187"/>
              <a:chOff x="550480" y="1418585"/>
              <a:chExt cx="11921065" cy="1959187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550480" y="2332985"/>
                <a:ext cx="11921065" cy="10447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4500" b="1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凝集素和寡糖</a:t>
                </a:r>
                <a:r>
                  <a:rPr kumimoji="0" lang="en-US" altLang="zh-CN" sz="4500" b="1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Rfu</a:t>
                </a:r>
                <a:r>
                  <a:rPr kumimoji="0" lang="zh-CN" altLang="en-US" sz="4500" b="1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值的均一化</a:t>
                </a:r>
                <a:endParaRPr kumimoji="0" lang="zh-CN" altLang="en-US" sz="4500" b="1" i="0" u="none" strike="noStrike" kern="1200" cap="none" spc="2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5393018" y="1418585"/>
                <a:ext cx="2353530" cy="6138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1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PART 04</a:t>
                </a:r>
                <a:endParaRPr kumimoji="0" lang="zh-CN" altLang="en-US" sz="2400" b="0" i="0" u="none" strike="noStrike" kern="1200" cap="none" spc="1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4" name="直接连接符 3"/>
            <p:cNvCxnSpPr/>
            <p:nvPr/>
          </p:nvCxnSpPr>
          <p:spPr>
            <a:xfrm>
              <a:off x="5924550" y="2006600"/>
              <a:ext cx="34290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蛋白质和寡糖亲和力的均一化</a:t>
            </a:r>
            <a:endParaRPr lang="zh-CN" altLang="en-US" sz="2100" b="1" spc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283777" y="893061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均一化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必要性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50895" y="892810"/>
            <a:ext cx="5333365" cy="48329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均一化的方法：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z-score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6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Z-score标准化的主要目的是将不同尺度的数据转换到相同的尺度，以便进行比较和分析。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6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原理：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Z-score标准化通过以下公式将数据转换为标准分数（Z分数）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z=x−μ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​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σ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 z ) 是标准化后的值（Z分数）。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 x ) 是原始数据点。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μ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 是原始数据集的均值。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​σ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) 是原始数据集的标准差。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r="54596" b="59990"/>
          <a:stretch>
            <a:fillRect/>
          </a:stretch>
        </p:blipFill>
        <p:spPr>
          <a:xfrm>
            <a:off x="141605" y="4208780"/>
            <a:ext cx="5045075" cy="19754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1605" y="3707130"/>
            <a:ext cx="2447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均一化后的部分结果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83845" y="1186180"/>
            <a:ext cx="2921000" cy="1997710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>
              <a:lnSpc>
                <a:spcPct val="150000"/>
              </a:lnSpc>
              <a:spcAft>
                <a:spcPct val="0"/>
              </a:spcAft>
              <a:buNone/>
            </a:pPr>
            <a:r>
              <a:rPr lang="en-US" altLang="zh-CN" sz="1600" b="0" i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600" b="0" i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）消除量纲差异</a:t>
            </a:r>
            <a:endParaRPr lang="zh-CN" altLang="en-US" sz="1600" b="0" i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spcAft>
                <a:spcPct val="0"/>
              </a:spcAft>
              <a:buNone/>
            </a:pPr>
            <a:r>
              <a:rPr lang="en-US" altLang="zh-CN" sz="16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16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）提高模型性能</a:t>
            </a:r>
            <a:endParaRPr lang="zh-CN" altLang="en-US" sz="1600" b="0" i="0">
              <a:solidFill>
                <a:srgbClr val="11111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spcAft>
                <a:spcPct val="0"/>
              </a:spcAft>
              <a:buNone/>
            </a:pPr>
            <a:r>
              <a:rPr lang="en-US" altLang="zh-CN" sz="16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6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）减少偏差</a:t>
            </a:r>
            <a:endParaRPr lang="zh-CN" altLang="en-US" sz="1600" b="0" i="0">
              <a:solidFill>
                <a:srgbClr val="11111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spcAft>
                <a:spcPct val="0"/>
              </a:spcAft>
              <a:buNone/>
            </a:pPr>
            <a:r>
              <a:rPr lang="en-US" altLang="zh-CN" sz="16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</a:t>
            </a:r>
            <a:r>
              <a:rPr lang="zh-CN" altLang="en-US" sz="16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）数据一致性</a:t>
            </a:r>
            <a:endParaRPr lang="zh-CN" altLang="en-US" sz="1600" b="0" i="0">
              <a:solidFill>
                <a:srgbClr val="11111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spcAft>
                <a:spcPct val="0"/>
              </a:spcAft>
              <a:buNone/>
            </a:pPr>
            <a:r>
              <a:rPr lang="en-US" altLang="zh-CN" sz="16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en-US" sz="1600" b="0" i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）防止数值溢出</a:t>
            </a:r>
            <a:endParaRPr lang="zh-CN" altLang="en-US" sz="1600" b="0" i="0">
              <a:solidFill>
                <a:srgbClr val="11111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2" r="16722" b="9445"/>
          <a:stretch>
            <a:fillRect/>
          </a:stretch>
        </p:blipFill>
        <p:spPr>
          <a:xfrm>
            <a:off x="0" y="2200275"/>
            <a:ext cx="9144000" cy="465772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1714500"/>
            <a:ext cx="9144000" cy="5143500"/>
          </a:xfrm>
          <a:prstGeom prst="rect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alpha val="0"/>
                </a:schemeClr>
              </a:gs>
              <a:gs pos="48000">
                <a:schemeClr val="bg1">
                  <a:alpha val="50000"/>
                </a:schemeClr>
              </a:gs>
            </a:gsLst>
            <a:lin ang="5400000" scaled="1"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57522" y="1940239"/>
            <a:ext cx="8940800" cy="1469390"/>
            <a:chOff x="76697" y="1278885"/>
            <a:chExt cx="11921065" cy="1959187"/>
          </a:xfrm>
        </p:grpSpPr>
        <p:grpSp>
          <p:nvGrpSpPr>
            <p:cNvPr id="3" name="组合 2"/>
            <p:cNvGrpSpPr/>
            <p:nvPr/>
          </p:nvGrpSpPr>
          <p:grpSpPr>
            <a:xfrm>
              <a:off x="76697" y="1278885"/>
              <a:ext cx="11921065" cy="1959187"/>
              <a:chOff x="550480" y="1418585"/>
              <a:chExt cx="11921065" cy="1959187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550480" y="2332985"/>
                <a:ext cx="11921065" cy="10447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4500" b="1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四种生成神经网络模型</a:t>
                </a:r>
                <a:r>
                  <a:rPr kumimoji="0" lang="zh-CN" altLang="en-US" sz="4500" b="1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介绍</a:t>
                </a:r>
                <a:endParaRPr kumimoji="0" lang="zh-CN" altLang="en-US" sz="4500" b="1" i="0" u="none" strike="noStrike" kern="1200" cap="none" spc="2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5393018" y="1418585"/>
                <a:ext cx="2353530" cy="6138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1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PART 05</a:t>
                </a:r>
                <a:endParaRPr kumimoji="0" lang="zh-CN" altLang="en-US" sz="2400" b="0" i="0" u="none" strike="noStrike" kern="1200" cap="none" spc="1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4" name="直接连接符 3"/>
            <p:cNvCxnSpPr/>
            <p:nvPr/>
          </p:nvCxnSpPr>
          <p:spPr>
            <a:xfrm>
              <a:off x="5924550" y="2006600"/>
              <a:ext cx="34290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介绍</a:t>
            </a:r>
            <a:endParaRPr lang="zh-CN" altLang="en-US" sz="2100" b="1" spc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5" name="文本框 4"/>
          <p:cNvSpPr txBox="1"/>
          <p:nvPr/>
        </p:nvSpPr>
        <p:spPr>
          <a:xfrm>
            <a:off x="137795" y="686435"/>
            <a:ext cx="8276590" cy="4457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模型输入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蛋白质编码向量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寡糖编码向量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Rfu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的值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将合并后数据前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80%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作为训练集，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做测试集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              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rcRect l="5803" t="11269" r="1597" b="4925"/>
          <a:stretch>
            <a:fillRect/>
          </a:stretch>
        </p:blipFill>
        <p:spPr>
          <a:xfrm>
            <a:off x="137795" y="1300480"/>
            <a:ext cx="3823335" cy="196659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218440" y="1132205"/>
            <a:ext cx="1151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VAE</a:t>
            </a:r>
            <a:endParaRPr lang="en-US" altLang="zh-CN" b="1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rcRect l="2994" t="11057" r="2075" b="4316"/>
          <a:stretch>
            <a:fillRect/>
          </a:stretch>
        </p:blipFill>
        <p:spPr>
          <a:xfrm>
            <a:off x="4053205" y="1557655"/>
            <a:ext cx="4709795" cy="187134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4053205" y="1132205"/>
            <a:ext cx="218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Transformer</a:t>
            </a:r>
            <a:endParaRPr lang="en-US" altLang="zh-CN" b="1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rcRect l="624" t="8055" r="1988" b="7351"/>
          <a:stretch>
            <a:fillRect/>
          </a:stretch>
        </p:blipFill>
        <p:spPr>
          <a:xfrm>
            <a:off x="137795" y="3945890"/>
            <a:ext cx="3999230" cy="1645920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218440" y="3909060"/>
            <a:ext cx="758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GAN</a:t>
            </a:r>
            <a:endParaRPr lang="en-US" altLang="zh-CN" b="1"/>
          </a:p>
        </p:txBody>
      </p:sp>
      <p:sp>
        <p:nvSpPr>
          <p:cNvPr id="49" name="文本框 48"/>
          <p:cNvSpPr txBox="1"/>
          <p:nvPr/>
        </p:nvSpPr>
        <p:spPr>
          <a:xfrm>
            <a:off x="4053205" y="3909060"/>
            <a:ext cx="1511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DM</a:t>
            </a:r>
            <a:endParaRPr lang="en-US" altLang="zh-CN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2640" y="3821430"/>
            <a:ext cx="4018280" cy="201295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2" r="16722" b="9445"/>
          <a:stretch>
            <a:fillRect/>
          </a:stretch>
        </p:blipFill>
        <p:spPr>
          <a:xfrm>
            <a:off x="0" y="2200275"/>
            <a:ext cx="9144000" cy="465772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1714500"/>
            <a:ext cx="9144000" cy="5143500"/>
          </a:xfrm>
          <a:prstGeom prst="rect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alpha val="0"/>
                </a:schemeClr>
              </a:gs>
              <a:gs pos="48000">
                <a:schemeClr val="bg1">
                  <a:alpha val="50000"/>
                </a:schemeClr>
              </a:gs>
            </a:gsLst>
            <a:lin ang="5400000" scaled="1"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112658" y="1940239"/>
            <a:ext cx="9368790" cy="1469390"/>
            <a:chOff x="-150210" y="1278885"/>
            <a:chExt cx="12491718" cy="1959187"/>
          </a:xfrm>
        </p:grpSpPr>
        <p:grpSp>
          <p:nvGrpSpPr>
            <p:cNvPr id="3" name="组合 2"/>
            <p:cNvGrpSpPr/>
            <p:nvPr/>
          </p:nvGrpSpPr>
          <p:grpSpPr>
            <a:xfrm>
              <a:off x="-150210" y="1278885"/>
              <a:ext cx="12491718" cy="1959187"/>
              <a:chOff x="323573" y="1418585"/>
              <a:chExt cx="12491718" cy="1959187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323573" y="2332985"/>
                <a:ext cx="12491718" cy="10447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4500" b="1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模型消融实验和泛化实验结果</a:t>
                </a:r>
                <a:endParaRPr kumimoji="0" lang="zh-CN" altLang="en-US" sz="4500" b="1" i="0" u="none" strike="noStrike" kern="1200" cap="none" spc="2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5393018" y="1418585"/>
                <a:ext cx="2353530" cy="6138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1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PART 06</a:t>
                </a:r>
                <a:endParaRPr kumimoji="0" lang="zh-CN" altLang="en-US" sz="2400" b="0" i="0" u="none" strike="noStrike" kern="1200" cap="none" spc="1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4" name="直接连接符 3"/>
            <p:cNvCxnSpPr/>
            <p:nvPr/>
          </p:nvCxnSpPr>
          <p:spPr>
            <a:xfrm>
              <a:off x="5924550" y="2006600"/>
              <a:ext cx="34290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初始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结果</a:t>
            </a:r>
            <a:endParaRPr lang="zh-CN" altLang="en-US" sz="2100" b="1" spc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graphicFrame>
        <p:nvGraphicFramePr>
          <p:cNvPr id="4" name="图表 3" descr="7b0a202020202263686172745265734964223a202234363235383434220a7d0a"/>
          <p:cNvGraphicFramePr/>
          <p:nvPr/>
        </p:nvGraphicFramePr>
        <p:xfrm>
          <a:off x="284480" y="1487805"/>
          <a:ext cx="8319135" cy="37776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1"/>
          <p:cNvSpPr/>
          <p:nvPr/>
        </p:nvSpPr>
        <p:spPr>
          <a:xfrm>
            <a:off x="67945" y="1072516"/>
            <a:ext cx="2889885" cy="5029835"/>
          </a:xfrm>
          <a:prstGeom prst="roundRect">
            <a:avLst>
              <a:gd name="adj" fmla="val 0"/>
            </a:avLst>
          </a:prstGeom>
          <a:solidFill>
            <a:schemeClr val="accent1">
              <a:alpha val="10000"/>
            </a:schemeClr>
          </a:solidFill>
          <a:ln>
            <a:noFill/>
          </a:ln>
          <a:effectLst>
            <a:outerShdw blurRad="2794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  <a:latin typeface="思源黑体 CN Light"/>
              <a:ea typeface="思源黑体 CN Light"/>
            </a:endParaRPr>
          </a:p>
        </p:txBody>
      </p:sp>
      <p:sp>
        <p:nvSpPr>
          <p:cNvPr id="19" name="圆角矩形 1"/>
          <p:cNvSpPr/>
          <p:nvPr/>
        </p:nvSpPr>
        <p:spPr>
          <a:xfrm>
            <a:off x="89094" y="1072516"/>
            <a:ext cx="2888615" cy="5029835"/>
          </a:xfrm>
          <a:prstGeom prst="roundRect">
            <a:avLst>
              <a:gd name="adj" fmla="val 0"/>
            </a:avLst>
          </a:prstGeom>
          <a:solidFill>
            <a:schemeClr val="accent1">
              <a:alpha val="60000"/>
            </a:schemeClr>
          </a:solidFill>
          <a:ln>
            <a:noFill/>
          </a:ln>
          <a:effectLst>
            <a:outerShdw blurRad="2794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  <a:latin typeface="思源黑体 CN Light"/>
              <a:ea typeface="思源黑体 CN Ligh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977336" y="1239527"/>
            <a:ext cx="6271260" cy="42023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685800">
              <a:defRPr/>
            </a:pPr>
            <a:r>
              <a:rPr lang="zh-CN" altLang="en-US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第一部分</a:t>
            </a:r>
            <a:r>
              <a:rPr lang="en-US" altLang="zh-CN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 </a:t>
            </a:r>
            <a:r>
              <a:rPr lang="zh-CN" altLang="en-US" sz="2100" kern="0" spc="22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项目背景</a:t>
            </a:r>
            <a:endParaRPr lang="zh-CN" altLang="en-US" sz="2100" kern="0" spc="22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</a:endParaRPr>
          </a:p>
          <a:p>
            <a:pPr defTabSz="685800">
              <a:defRPr/>
            </a:pPr>
            <a:endParaRPr lang="zh-CN" altLang="en-US" sz="2100" kern="0" spc="22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</a:endParaRPr>
          </a:p>
          <a:p>
            <a:pPr defTabSz="685800">
              <a:defRPr/>
            </a:pPr>
            <a:r>
              <a:rPr lang="zh-CN" altLang="en-US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第</a:t>
            </a:r>
            <a:r>
              <a:rPr lang="zh-CN" altLang="en-US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二部分 </a:t>
            </a:r>
            <a:r>
              <a:rPr lang="zh-CN" altLang="en-US" sz="2100" kern="0" spc="225" dirty="0"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蛋白质序列特征提取 </a:t>
            </a:r>
            <a:endParaRPr lang="en-US" altLang="zh-CN" sz="2100" kern="0" spc="225" dirty="0"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</a:endParaRPr>
          </a:p>
          <a:p>
            <a:pPr defTabSz="685800">
              <a:defRPr/>
            </a:pPr>
            <a:endParaRPr lang="en-US" altLang="zh-CN" sz="2100" kern="0" spc="225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</a:endParaRPr>
          </a:p>
          <a:p>
            <a:pPr defTabSz="685800">
              <a:defRPr/>
            </a:pPr>
            <a:r>
              <a:rPr lang="zh-CN" altLang="en-US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第</a:t>
            </a:r>
            <a:r>
              <a:rPr lang="zh-CN" altLang="en-US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三部分 </a:t>
            </a:r>
            <a:r>
              <a:rPr lang="zh-CN" altLang="en-US" sz="2100" kern="0" spc="225" dirty="0"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寡糖序列特征提取</a:t>
            </a:r>
            <a:endParaRPr lang="zh-CN" altLang="en-US" sz="2100" kern="0" spc="22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</a:endParaRPr>
          </a:p>
          <a:p>
            <a:pPr defTabSz="685800">
              <a:defRPr/>
            </a:pPr>
            <a:endParaRPr lang="zh-CN" altLang="en-US" sz="2100" kern="0" spc="22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</a:endParaRPr>
          </a:p>
          <a:p>
            <a:pPr defTabSz="685800">
              <a:defRPr/>
            </a:pPr>
            <a:r>
              <a:rPr lang="zh-CN" altLang="en-US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第</a:t>
            </a:r>
            <a:r>
              <a:rPr lang="zh-CN" altLang="en-US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四部分</a:t>
            </a:r>
            <a:r>
              <a:rPr lang="en-US" altLang="zh-CN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 </a:t>
            </a:r>
            <a:r>
              <a:rPr lang="zh-CN" altLang="en-US" sz="2100" kern="0" spc="225" dirty="0"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蛋白与寡糖结合亲和力的均一化</a:t>
            </a:r>
            <a:endParaRPr lang="zh-CN" altLang="en-US" sz="2100" kern="0" spc="22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800">
              <a:defRPr/>
            </a:pPr>
            <a:endParaRPr lang="en-US" altLang="zh-CN" sz="2100" kern="0" spc="22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  <a:sym typeface="+mn-ea"/>
            </a:endParaRPr>
          </a:p>
          <a:p>
            <a:pPr defTabSz="685800">
              <a:defRPr/>
            </a:pPr>
            <a:r>
              <a:rPr lang="zh-CN" altLang="en-US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第五部分</a:t>
            </a:r>
            <a:r>
              <a:rPr lang="en-US" altLang="zh-CN" sz="2100" kern="0" spc="2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 </a:t>
            </a:r>
            <a:r>
              <a:rPr lang="zh-CN" altLang="en-US" sz="2100" kern="0" spc="2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四种生成神经网络模型介绍</a:t>
            </a:r>
            <a:endParaRPr lang="en-US" altLang="zh-CN" sz="2100" kern="0" spc="22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  <a:sym typeface="+mn-ea"/>
            </a:endParaRPr>
          </a:p>
          <a:p>
            <a:pPr defTabSz="685800">
              <a:defRPr/>
            </a:pPr>
            <a:r>
              <a:rPr lang="en-US" altLang="zh-CN" sz="2100" kern="0" spc="2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	</a:t>
            </a:r>
            <a:endParaRPr lang="en-US" altLang="zh-CN" sz="2100" kern="0" spc="22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  <a:sym typeface="+mn-ea"/>
            </a:endParaRPr>
          </a:p>
          <a:p>
            <a:pPr>
              <a:defRPr/>
            </a:pPr>
            <a:r>
              <a:rPr lang="zh-CN" altLang="en-US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第六部分 </a:t>
            </a:r>
            <a:r>
              <a:rPr lang="zh-CN" altLang="en-US" sz="2100" kern="0" spc="2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模型消融实验和泛化实验比较</a:t>
            </a:r>
            <a:endParaRPr lang="zh-CN" altLang="en-US" sz="2100" kern="0" spc="22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defRPr/>
            </a:pPr>
            <a:endParaRPr lang="en-US" altLang="zh-CN" sz="2100" kern="0" spc="22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defRPr/>
            </a:pPr>
            <a:r>
              <a:rPr lang="zh-CN" altLang="en-US" sz="2100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第七部分 </a:t>
            </a:r>
            <a:r>
              <a:rPr lang="zh-CN" altLang="en-US" sz="2100" kern="0" spc="22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总结</a:t>
            </a:r>
            <a:r>
              <a:rPr lang="en-US" altLang="zh-CN" sz="2100" kern="0" spc="225" dirty="0">
                <a:solidFill>
                  <a:schemeClr val="accent1"/>
                </a:solidFill>
                <a:latin typeface="Cambria" panose="02040503050406030204" charset="0"/>
                <a:ea typeface="宋体" panose="02010600030101010101" pitchFamily="2" charset="-122"/>
                <a:sym typeface="+mn-ea"/>
              </a:rPr>
              <a:t>	</a:t>
            </a:r>
            <a:endParaRPr lang="zh-CN" altLang="en-US" sz="2100" kern="0" spc="225" dirty="0">
              <a:solidFill>
                <a:schemeClr val="accent1"/>
              </a:solidFill>
              <a:latin typeface="Cambria" panose="02040503050406030204" charset="0"/>
              <a:ea typeface="宋体" panose="02010600030101010101" pitchFamily="2" charset="-122"/>
              <a:sym typeface="+mn-ea"/>
            </a:endParaRPr>
          </a:p>
          <a:p>
            <a:pPr defTabSz="685800">
              <a:defRPr/>
            </a:pPr>
            <a:endParaRPr lang="zh-CN" altLang="en-US" sz="2100" kern="0" spc="225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  <a:sym typeface="+mn-ea"/>
            </a:endParaRPr>
          </a:p>
          <a:p>
            <a:pPr defTabSz="685800">
              <a:defRPr/>
            </a:pPr>
            <a:endParaRPr lang="en-US" altLang="zh-CN" sz="2100" kern="0" spc="225" dirty="0">
              <a:solidFill>
                <a:sysClr val="windowText" lastClr="000000"/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  <a:p>
            <a:pPr defTabSz="685800">
              <a:defRPr/>
            </a:pPr>
            <a:endParaRPr lang="zh-CN" altLang="en-US" sz="2100" kern="0" spc="225" dirty="0">
              <a:solidFill>
                <a:schemeClr val="tx1">
                  <a:lumMod val="75000"/>
                  <a:lumOff val="25000"/>
                </a:schemeClr>
              </a:solidFill>
              <a:latin typeface="Cambria" panose="02040503050406030204" charset="0"/>
              <a:ea typeface="宋体" panose="02010600030101010101" pitchFamily="2" charset="-122"/>
              <a:cs typeface="Cambria" panose="02040503050406030204" charset="0"/>
            </a:endParaRPr>
          </a:p>
        </p:txBody>
      </p:sp>
      <p:grpSp>
        <p:nvGrpSpPr>
          <p:cNvPr id="108" name="组合 107"/>
          <p:cNvGrpSpPr/>
          <p:nvPr/>
        </p:nvGrpSpPr>
        <p:grpSpPr>
          <a:xfrm>
            <a:off x="842243" y="2845530"/>
            <a:ext cx="1382316" cy="1022682"/>
            <a:chOff x="1185596" y="2806967"/>
            <a:chExt cx="1843088" cy="1363576"/>
          </a:xfrm>
        </p:grpSpPr>
        <p:sp>
          <p:nvSpPr>
            <p:cNvPr id="105" name="文本框 104"/>
            <p:cNvSpPr txBox="1"/>
            <p:nvPr/>
          </p:nvSpPr>
          <p:spPr>
            <a:xfrm>
              <a:off x="1185596" y="2806967"/>
              <a:ext cx="1843088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685800">
                <a:defRPr/>
              </a:pPr>
              <a:r>
                <a:rPr lang="zh-CN" altLang="en-US" sz="4500" dirty="0">
                  <a:solidFill>
                    <a:prstClr val="white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目录</a:t>
              </a:r>
              <a:endParaRPr lang="zh-CN" altLang="en-US" sz="4500" dirty="0">
                <a:solidFill>
                  <a:prstClr val="white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1347400" y="3801211"/>
              <a:ext cx="15362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 defTabSz="685800">
                <a:defRPr/>
              </a:pPr>
              <a:r>
                <a:rPr lang="en-US" altLang="zh-CN" sz="1200" dirty="0">
                  <a:solidFill>
                    <a:prstClr val="white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CONTENTS</a:t>
              </a:r>
              <a:endParaRPr lang="zh-CN" altLang="en-US" sz="1200" dirty="0">
                <a:solidFill>
                  <a:prstClr val="white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cxnSp>
        <p:nvCxnSpPr>
          <p:cNvPr id="14" name="直接连接符 13"/>
          <p:cNvCxnSpPr/>
          <p:nvPr/>
        </p:nvCxnSpPr>
        <p:spPr>
          <a:xfrm flipV="1">
            <a:off x="2167875" y="2469667"/>
            <a:ext cx="633312" cy="47280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V="1">
            <a:off x="372789" y="4040958"/>
            <a:ext cx="426958" cy="318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778752" y="3906336"/>
            <a:ext cx="339425" cy="25339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V="1">
            <a:off x="2207332" y="2764968"/>
            <a:ext cx="339425" cy="25339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541718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消融实验</a:t>
            </a:r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去掉</a:t>
            </a:r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LSTM </a:t>
            </a:r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进行</a:t>
            </a:r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embedding</a:t>
            </a:r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编码</a:t>
            </a:r>
            <a:endParaRPr lang="zh-CN" altLang="en-US" sz="21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graphicFrame>
        <p:nvGraphicFramePr>
          <p:cNvPr id="7" name="图表 6" descr="7b0a202020202263686172745265734964223a202234363235383434220a7d0a"/>
          <p:cNvGraphicFramePr/>
          <p:nvPr/>
        </p:nvGraphicFramePr>
        <p:xfrm>
          <a:off x="188595" y="1097280"/>
          <a:ext cx="8549640" cy="4606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541718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消融实验</a:t>
            </a:r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去掉</a:t>
            </a:r>
            <a:r>
              <a:rPr 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自注意力机制</a:t>
            </a:r>
            <a:endParaRPr lang="zh-CN" sz="21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graphicFrame>
        <p:nvGraphicFramePr>
          <p:cNvPr id="4" name="图表 3" descr="7b0a202020202263686172745265734964223a202234363235383434220a7d0a"/>
          <p:cNvGraphicFramePr/>
          <p:nvPr/>
        </p:nvGraphicFramePr>
        <p:xfrm>
          <a:off x="284480" y="1088390"/>
          <a:ext cx="8346440" cy="46247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541718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消融实验</a:t>
            </a:r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去掉蛋白质编码</a:t>
            </a:r>
            <a:endParaRPr lang="zh-CN" sz="21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graphicFrame>
        <p:nvGraphicFramePr>
          <p:cNvPr id="7" name="图表 6" descr="7b0a202020202263686172745265734964223a202234363235383434220a7d0a"/>
          <p:cNvGraphicFramePr/>
          <p:nvPr/>
        </p:nvGraphicFramePr>
        <p:xfrm>
          <a:off x="284480" y="881380"/>
          <a:ext cx="8379460" cy="5000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541718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消融实验</a:t>
            </a:r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去掉寡糖编码</a:t>
            </a:r>
            <a:endParaRPr lang="zh-CN" sz="21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graphicFrame>
        <p:nvGraphicFramePr>
          <p:cNvPr id="4" name="图表 3" descr="7b0a202020202263686172745265734964223a202234363235383434220a7d0a"/>
          <p:cNvGraphicFramePr/>
          <p:nvPr/>
        </p:nvGraphicFramePr>
        <p:xfrm>
          <a:off x="284480" y="1088390"/>
          <a:ext cx="8481060" cy="5008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541718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泛化实验</a:t>
            </a:r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ConA </a:t>
            </a:r>
            <a:endParaRPr lang="zh-CN" sz="21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graphicFrame>
        <p:nvGraphicFramePr>
          <p:cNvPr id="7" name="图表 6" descr="7b0a202020202263686172745265734964223a202234363235383434220a7d0a"/>
          <p:cNvGraphicFramePr/>
          <p:nvPr/>
        </p:nvGraphicFramePr>
        <p:xfrm>
          <a:off x="284480" y="1009650"/>
          <a:ext cx="8440420" cy="5074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541718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泛化实验</a:t>
            </a:r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C-type lectin</a:t>
            </a:r>
            <a:endParaRPr lang="zh-CN" altLang="en-US" sz="21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sz="21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graphicFrame>
        <p:nvGraphicFramePr>
          <p:cNvPr id="4" name="图表 3" descr="7b0a202020202263686172745265734964223a202234363235383434220a7d0a"/>
          <p:cNvGraphicFramePr/>
          <p:nvPr/>
        </p:nvGraphicFramePr>
        <p:xfrm>
          <a:off x="284480" y="1088390"/>
          <a:ext cx="8481060" cy="50717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541718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泛化实验</a:t>
            </a:r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Galectin</a:t>
            </a:r>
            <a:endParaRPr lang="zh-CN" altLang="en-US" sz="21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sz="21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graphicFrame>
        <p:nvGraphicFramePr>
          <p:cNvPr id="7" name="图表 6" descr="7b0a202020202263686172745265734964223a202234363235383434220a7d0a"/>
          <p:cNvGraphicFramePr/>
          <p:nvPr/>
        </p:nvGraphicFramePr>
        <p:xfrm>
          <a:off x="284480" y="962660"/>
          <a:ext cx="8420735" cy="51962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541718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泛化实验</a:t>
            </a:r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Siglec</a:t>
            </a:r>
            <a:endParaRPr lang="zh-CN" altLang="en-US" sz="21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1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sz="21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graphicFrame>
        <p:nvGraphicFramePr>
          <p:cNvPr id="4" name="图表 3" descr="7b0a202020202263686172745265734964223a202234363235383434220a7d0a"/>
          <p:cNvGraphicFramePr/>
          <p:nvPr/>
        </p:nvGraphicFramePr>
        <p:xfrm>
          <a:off x="284480" y="1088390"/>
          <a:ext cx="8548370" cy="49968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2" r="16722" b="9445"/>
          <a:stretch>
            <a:fillRect/>
          </a:stretch>
        </p:blipFill>
        <p:spPr>
          <a:xfrm>
            <a:off x="0" y="2200275"/>
            <a:ext cx="9144000" cy="465772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1714500"/>
            <a:ext cx="9144000" cy="5143500"/>
          </a:xfrm>
          <a:prstGeom prst="rect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alpha val="0"/>
                </a:schemeClr>
              </a:gs>
              <a:gs pos="48000">
                <a:schemeClr val="bg1">
                  <a:alpha val="50000"/>
                </a:schemeClr>
              </a:gs>
            </a:gsLst>
            <a:lin ang="5400000" scaled="1"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112658" y="1940239"/>
            <a:ext cx="9368790" cy="1469390"/>
            <a:chOff x="-150210" y="1278885"/>
            <a:chExt cx="12491718" cy="1959187"/>
          </a:xfrm>
        </p:grpSpPr>
        <p:grpSp>
          <p:nvGrpSpPr>
            <p:cNvPr id="3" name="组合 2"/>
            <p:cNvGrpSpPr/>
            <p:nvPr/>
          </p:nvGrpSpPr>
          <p:grpSpPr>
            <a:xfrm>
              <a:off x="-150210" y="1278885"/>
              <a:ext cx="12491718" cy="1959187"/>
              <a:chOff x="323573" y="1418585"/>
              <a:chExt cx="12491718" cy="1959187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323573" y="2332985"/>
                <a:ext cx="12491718" cy="10447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4500" b="1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总结</a:t>
                </a:r>
                <a:endParaRPr kumimoji="0" lang="zh-CN" altLang="en-US" sz="4500" b="1" i="0" u="none" strike="noStrike" kern="1200" cap="none" spc="2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5393018" y="1418585"/>
                <a:ext cx="2353530" cy="6138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1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PART 07</a:t>
                </a:r>
                <a:endParaRPr kumimoji="0" lang="zh-CN" altLang="en-US" sz="2400" b="0" i="0" u="none" strike="noStrike" kern="1200" cap="none" spc="1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4" name="直接连接符 3"/>
            <p:cNvCxnSpPr/>
            <p:nvPr/>
          </p:nvCxnSpPr>
          <p:spPr>
            <a:xfrm>
              <a:off x="5924550" y="2006600"/>
              <a:ext cx="34290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2" r="16722" b="9445"/>
          <a:stretch>
            <a:fillRect/>
          </a:stretch>
        </p:blipFill>
        <p:spPr>
          <a:xfrm>
            <a:off x="0" y="2200275"/>
            <a:ext cx="9144000" cy="465772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1714500"/>
            <a:ext cx="9144000" cy="5143500"/>
          </a:xfrm>
          <a:prstGeom prst="rect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alpha val="0"/>
                </a:schemeClr>
              </a:gs>
              <a:gs pos="48000">
                <a:schemeClr val="bg1">
                  <a:alpha val="50000"/>
                </a:schemeClr>
              </a:gs>
            </a:gsLst>
            <a:lin ang="5400000" scaled="1"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954902" y="1940239"/>
            <a:ext cx="5560695" cy="1469390"/>
            <a:chOff x="2606536" y="1278885"/>
            <a:chExt cx="7414259" cy="1959187"/>
          </a:xfrm>
        </p:grpSpPr>
        <p:grpSp>
          <p:nvGrpSpPr>
            <p:cNvPr id="3" name="组合 2"/>
            <p:cNvGrpSpPr/>
            <p:nvPr/>
          </p:nvGrpSpPr>
          <p:grpSpPr>
            <a:xfrm>
              <a:off x="2606536" y="1278885"/>
              <a:ext cx="7414259" cy="1959187"/>
              <a:chOff x="3080319" y="1418585"/>
              <a:chExt cx="7414259" cy="1959187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3080319" y="2332985"/>
                <a:ext cx="7414259" cy="10447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4500" b="1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</a:t>
                </a:r>
                <a:r>
                  <a:rPr kumimoji="0" lang="zh-CN" altLang="en-US" sz="4500" b="1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背景</a:t>
                </a:r>
                <a:endParaRPr kumimoji="0" lang="zh-CN" altLang="en-US" sz="4500" b="1" i="0" u="none" strike="noStrike" kern="1200" cap="none" spc="2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5393018" y="1418585"/>
                <a:ext cx="2353530" cy="6138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1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PART 01</a:t>
                </a:r>
                <a:endParaRPr kumimoji="0" lang="zh-CN" altLang="en-US" sz="2400" b="0" i="0" u="none" strike="noStrike" kern="1200" cap="none" spc="1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4" name="直接连接符 3"/>
            <p:cNvCxnSpPr/>
            <p:nvPr/>
          </p:nvCxnSpPr>
          <p:spPr>
            <a:xfrm>
              <a:off x="5924550" y="2006600"/>
              <a:ext cx="34290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344" y="316014"/>
            <a:ext cx="3950750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背景</a:t>
            </a:r>
            <a:r>
              <a:rPr lang="zh-CN" altLang="en-US" sz="2100" b="1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</a:rPr>
              <a:t>介绍</a:t>
            </a:r>
            <a:endParaRPr lang="zh-CN" altLang="en-US" sz="2100" b="1" kern="0" spc="22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68" name="对象6"/>
          <p:cNvSpPr/>
          <p:nvPr>
            <p:custDataLst>
              <p:tags r:id="rId1"/>
            </p:custDataLst>
          </p:nvPr>
        </p:nvSpPr>
        <p:spPr>
          <a:xfrm>
            <a:off x="3278505" y="1917065"/>
            <a:ext cx="3284220" cy="3155950"/>
          </a:xfrm>
          <a:custGeom>
            <a:avLst/>
            <a:gdLst/>
            <a:ahLst/>
            <a:cxnLst/>
            <a:rect l="l" t="t" r="r" b="b"/>
            <a:pathLst>
              <a:path w="4059936" h="4059936">
                <a:moveTo>
                  <a:pt x="137160" y="2359152"/>
                </a:moveTo>
                <a:cubicBezTo>
                  <a:pt x="-45720" y="2176272"/>
                  <a:pt x="-45720" y="1883664"/>
                  <a:pt x="137160" y="1700784"/>
                </a:cubicBezTo>
                <a:lnTo>
                  <a:pt x="1700784" y="137160"/>
                </a:lnTo>
                <a:cubicBezTo>
                  <a:pt x="1883664" y="-45720"/>
                  <a:pt x="2176272" y="-45720"/>
                  <a:pt x="2359152" y="137160"/>
                </a:cubicBezTo>
                <a:lnTo>
                  <a:pt x="3931920" y="1700784"/>
                </a:lnTo>
                <a:cubicBezTo>
                  <a:pt x="4105656" y="1883664"/>
                  <a:pt x="4105656" y="2176272"/>
                  <a:pt x="3931920" y="2359152"/>
                </a:cubicBezTo>
                <a:lnTo>
                  <a:pt x="2359152" y="3931920"/>
                </a:lnTo>
                <a:cubicBezTo>
                  <a:pt x="2176272" y="4105656"/>
                  <a:pt x="1883664" y="4105656"/>
                  <a:pt x="1700784" y="3931920"/>
                </a:cubicBezTo>
                <a:lnTo>
                  <a:pt x="137160" y="2359152"/>
                </a:lnTo>
              </a:path>
            </a:pathLst>
          </a:custGeom>
          <a:solidFill>
            <a:schemeClr val="accent1">
              <a:lumMod val="30000"/>
              <a:lumOff val="70000"/>
              <a:alpha val="15000"/>
            </a:schemeClr>
          </a:solidFill>
        </p:spPr>
        <p:txBody>
          <a:bodyPr lIns="0" tIns="0" rIns="0" bIns="0">
            <a:noAutofit/>
          </a:bodyPr>
          <a:p>
            <a:endParaRPr lang="zh-CN" altLang="en-US" sz="1350" dirty="0">
              <a:latin typeface="+mn-ea"/>
            </a:endParaRPr>
          </a:p>
        </p:txBody>
      </p:sp>
      <p:sp>
        <p:nvSpPr>
          <p:cNvPr id="69" name="对象12"/>
          <p:cNvSpPr>
            <a:spLocks noChangeAspect="1"/>
          </p:cNvSpPr>
          <p:nvPr>
            <p:custDataLst>
              <p:tags r:id="rId2"/>
            </p:custDataLst>
          </p:nvPr>
        </p:nvSpPr>
        <p:spPr>
          <a:xfrm>
            <a:off x="3757930" y="2301240"/>
            <a:ext cx="2326005" cy="2286000"/>
          </a:xfrm>
          <a:custGeom>
            <a:avLst/>
            <a:gdLst/>
            <a:ahLst/>
            <a:cxnLst/>
            <a:rect l="l" t="t" r="r" b="b"/>
            <a:pathLst>
              <a:path w="2340864" h="2340864">
                <a:moveTo>
                  <a:pt x="987552" y="73152"/>
                </a:moveTo>
                <a:lnTo>
                  <a:pt x="73152" y="987552"/>
                </a:lnTo>
                <a:cubicBezTo>
                  <a:pt x="-27432" y="1088136"/>
                  <a:pt x="-27432" y="1252728"/>
                  <a:pt x="73152" y="1353312"/>
                </a:cubicBezTo>
                <a:lnTo>
                  <a:pt x="987552" y="2267712"/>
                </a:lnTo>
                <a:cubicBezTo>
                  <a:pt x="1088136" y="2368296"/>
                  <a:pt x="1252728" y="2368296"/>
                  <a:pt x="1353312" y="2267712"/>
                </a:cubicBezTo>
                <a:lnTo>
                  <a:pt x="2267712" y="1353312"/>
                </a:lnTo>
                <a:cubicBezTo>
                  <a:pt x="2368296" y="1252728"/>
                  <a:pt x="2368296" y="1088136"/>
                  <a:pt x="2267712" y="987552"/>
                </a:cubicBezTo>
                <a:lnTo>
                  <a:pt x="1353312" y="73152"/>
                </a:lnTo>
                <a:cubicBezTo>
                  <a:pt x="1252728" y="-27432"/>
                  <a:pt x="1088136" y="-27432"/>
                  <a:pt x="987552" y="73152"/>
                </a:cubicBezTo>
              </a:path>
            </a:pathLst>
          </a:custGeom>
          <a:noFill/>
          <a:ln w="53975">
            <a:solidFill>
              <a:schemeClr val="accent1"/>
            </a:solidFill>
          </a:ln>
        </p:spPr>
        <p:txBody>
          <a:bodyPr wrap="square" lIns="270000" tIns="0" rIns="270000" bIns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25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背景</a:t>
            </a:r>
            <a:r>
              <a:rPr lang="zh-CN" altLang="en-US" sz="2025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介绍</a:t>
            </a:r>
            <a:endParaRPr lang="zh-CN" altLang="en-US" sz="2025" b="1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70" name="对象4"/>
          <p:cNvSpPr/>
          <p:nvPr>
            <p:custDataLst>
              <p:tags r:id="rId3"/>
            </p:custDataLst>
          </p:nvPr>
        </p:nvSpPr>
        <p:spPr>
          <a:xfrm>
            <a:off x="241935" y="1178560"/>
            <a:ext cx="3930015" cy="1371600"/>
          </a:xfrm>
          <a:custGeom>
            <a:avLst/>
            <a:gdLst/>
            <a:ahLst/>
            <a:cxnLst/>
            <a:rect l="l" t="t" r="r" b="b"/>
            <a:pathLst>
              <a:path w="4498848" h="1271016">
                <a:moveTo>
                  <a:pt x="4315968" y="0"/>
                </a:moveTo>
                <a:lnTo>
                  <a:pt x="54864" y="0"/>
                </a:lnTo>
                <a:cubicBezTo>
                  <a:pt x="18288" y="0"/>
                  <a:pt x="0" y="18288"/>
                  <a:pt x="0" y="54864"/>
                </a:cubicBezTo>
                <a:lnTo>
                  <a:pt x="0" y="1216152"/>
                </a:lnTo>
                <a:cubicBezTo>
                  <a:pt x="0" y="1243584"/>
                  <a:pt x="18288" y="1271016"/>
                  <a:pt x="54864" y="1271016"/>
                </a:cubicBezTo>
                <a:lnTo>
                  <a:pt x="3447288" y="1271016"/>
                </a:lnTo>
                <a:cubicBezTo>
                  <a:pt x="3465576" y="1271016"/>
                  <a:pt x="3474720" y="1261872"/>
                  <a:pt x="3483864" y="1252728"/>
                </a:cubicBezTo>
                <a:lnTo>
                  <a:pt x="4443984" y="301752"/>
                </a:lnTo>
                <a:cubicBezTo>
                  <a:pt x="4553712" y="192024"/>
                  <a:pt x="4480560" y="0"/>
                  <a:pt x="4315968" y="0"/>
                </a:cubicBezTo>
              </a:path>
            </a:pathLst>
          </a:custGeom>
          <a:noFill/>
          <a:ln w="12700">
            <a:gradFill>
              <a:gsLst>
                <a:gs pos="0">
                  <a:schemeClr val="accent2">
                    <a:lumMod val="20000"/>
                    <a:lumOff val="80000"/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0" tIns="0" rIns="810101" bIns="0" numCol="1" spcCol="0" rtlCol="0" fromWordArt="0" anchor="ctr" anchorCtr="0" forceAA="0" compatLnSpc="1">
            <a:noAutofit/>
          </a:bodyPr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09855" y="1027430"/>
            <a:ext cx="29006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糖的广泛性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80060" y="1178560"/>
            <a:ext cx="2872105" cy="11226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 sz="1400"/>
          </a:p>
          <a:p>
            <a:r>
              <a:rPr lang="zh-CN" altLang="en-US" sz="1400"/>
              <a:t>糖是生物体主要能源物质；能够构成遗传物质的骨架；参与到许多生物过程：信息传递，细胞间识别和黏附作用，调节代谢</a:t>
            </a:r>
            <a:r>
              <a:rPr lang="zh-CN" altLang="en-US" sz="1400"/>
              <a:t>等</a:t>
            </a:r>
            <a:endParaRPr lang="zh-CN" altLang="en-US" sz="1400"/>
          </a:p>
        </p:txBody>
      </p:sp>
      <p:sp>
        <p:nvSpPr>
          <p:cNvPr id="73" name="对象5"/>
          <p:cNvSpPr/>
          <p:nvPr>
            <p:custDataLst>
              <p:tags r:id="rId4"/>
            </p:custDataLst>
          </p:nvPr>
        </p:nvSpPr>
        <p:spPr>
          <a:xfrm>
            <a:off x="309880" y="2688590"/>
            <a:ext cx="3239770" cy="1523365"/>
          </a:xfrm>
          <a:custGeom>
            <a:avLst/>
            <a:gdLst>
              <a:gd name="connsiteX0" fmla="*/ 5860 w 5860"/>
              <a:gd name="connsiteY0" fmla="*/ 29 h 2002"/>
              <a:gd name="connsiteX1" fmla="*/ 5845 w 5860"/>
              <a:gd name="connsiteY1" fmla="*/ 0 h 2002"/>
              <a:gd name="connsiteX2" fmla="*/ 0 w 5860"/>
              <a:gd name="connsiteY2" fmla="*/ 10 h 2002"/>
              <a:gd name="connsiteX3" fmla="*/ 18 w 5860"/>
              <a:gd name="connsiteY3" fmla="*/ 28 h 2002"/>
              <a:gd name="connsiteX4" fmla="*/ 37 w 5860"/>
              <a:gd name="connsiteY4" fmla="*/ 1988 h 2002"/>
              <a:gd name="connsiteX5" fmla="*/ 200 w 5860"/>
              <a:gd name="connsiteY5" fmla="*/ 2002 h 2002"/>
              <a:gd name="connsiteX6" fmla="*/ 5845 w 5860"/>
              <a:gd name="connsiteY6" fmla="*/ 2002 h 2002"/>
              <a:gd name="connsiteX7" fmla="*/ 5860 w 5860"/>
              <a:gd name="connsiteY7" fmla="*/ 1973 h 2002"/>
              <a:gd name="connsiteX8" fmla="*/ 4924 w 5860"/>
              <a:gd name="connsiteY8" fmla="*/ 1008 h 2002"/>
              <a:gd name="connsiteX9" fmla="*/ 4924 w 5860"/>
              <a:gd name="connsiteY9" fmla="*/ 979 h 2002"/>
              <a:gd name="connsiteX10" fmla="*/ 5860 w 5860"/>
              <a:gd name="connsiteY10" fmla="*/ 29 h 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860" h="2002">
                <a:moveTo>
                  <a:pt x="5860" y="29"/>
                </a:moveTo>
                <a:cubicBezTo>
                  <a:pt x="5860" y="14"/>
                  <a:pt x="5860" y="0"/>
                  <a:pt x="5845" y="0"/>
                </a:cubicBezTo>
                <a:lnTo>
                  <a:pt x="0" y="10"/>
                </a:lnTo>
                <a:cubicBezTo>
                  <a:pt x="0" y="10"/>
                  <a:pt x="18" y="28"/>
                  <a:pt x="18" y="28"/>
                </a:cubicBezTo>
                <a:lnTo>
                  <a:pt x="37" y="1988"/>
                </a:lnTo>
                <a:cubicBezTo>
                  <a:pt x="37" y="1988"/>
                  <a:pt x="200" y="2002"/>
                  <a:pt x="200" y="2002"/>
                </a:cubicBezTo>
                <a:lnTo>
                  <a:pt x="5845" y="2002"/>
                </a:lnTo>
                <a:cubicBezTo>
                  <a:pt x="5860" y="2002"/>
                  <a:pt x="5860" y="1973"/>
                  <a:pt x="5860" y="1973"/>
                </a:cubicBezTo>
                <a:lnTo>
                  <a:pt x="4924" y="1008"/>
                </a:lnTo>
                <a:cubicBezTo>
                  <a:pt x="4924" y="1008"/>
                  <a:pt x="4924" y="994"/>
                  <a:pt x="4924" y="979"/>
                </a:cubicBezTo>
                <a:lnTo>
                  <a:pt x="5860" y="29"/>
                </a:lnTo>
              </a:path>
            </a:pathLst>
          </a:custGeom>
          <a:noFill/>
          <a:ln w="12700">
            <a:gradFill>
              <a:gsLst>
                <a:gs pos="0">
                  <a:schemeClr val="accent2">
                    <a:lumMod val="20000"/>
                    <a:lumOff val="80000"/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0" tIns="0" rIns="513000" bIns="0" numCol="1" spcCol="0" rtlCol="0" fromWordArt="0" anchor="ctr" anchorCtr="0" forceAA="0" compatLnSpc="1">
            <a:noAutofit/>
          </a:bodyPr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52705" y="2489200"/>
            <a:ext cx="29006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糖基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3340" y="2828290"/>
            <a:ext cx="30073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脂质糖基化：糖与脂质分子结合形成糖脂。糖脂在细胞膜中起着重要作用，参与细胞识别、信号传导和细胞间相互作用。蛋白糖基化：糖与蛋白质分子结合的，形成糖蛋白，在内质网和高尔基体中进行，对蛋白质的功能、稳定性和定位有重要影响。</a:t>
            </a:r>
            <a:endParaRPr lang="zh-CN" altLang="en-US" sz="1200"/>
          </a:p>
        </p:txBody>
      </p:sp>
      <p:sp>
        <p:nvSpPr>
          <p:cNvPr id="76" name="对象2"/>
          <p:cNvSpPr/>
          <p:nvPr>
            <p:custDataLst>
              <p:tags r:id="rId5"/>
            </p:custDataLst>
          </p:nvPr>
        </p:nvSpPr>
        <p:spPr>
          <a:xfrm>
            <a:off x="712470" y="4416425"/>
            <a:ext cx="3927475" cy="1452880"/>
          </a:xfrm>
          <a:custGeom>
            <a:avLst/>
            <a:gdLst/>
            <a:ahLst/>
            <a:cxnLst/>
            <a:rect l="l" t="t" r="r" b="b"/>
            <a:pathLst>
              <a:path w="4498848" h="1271016">
                <a:moveTo>
                  <a:pt x="4315968" y="1271016"/>
                </a:moveTo>
                <a:lnTo>
                  <a:pt x="54864" y="1271016"/>
                </a:lnTo>
                <a:cubicBezTo>
                  <a:pt x="18288" y="1271016"/>
                  <a:pt x="0" y="1243584"/>
                  <a:pt x="0" y="1216152"/>
                </a:cubicBezTo>
                <a:lnTo>
                  <a:pt x="0" y="54864"/>
                </a:lnTo>
                <a:cubicBezTo>
                  <a:pt x="0" y="18288"/>
                  <a:pt x="18288" y="0"/>
                  <a:pt x="54864" y="0"/>
                </a:cubicBezTo>
                <a:lnTo>
                  <a:pt x="3447288" y="0"/>
                </a:lnTo>
                <a:cubicBezTo>
                  <a:pt x="3465576" y="0"/>
                  <a:pt x="3474720" y="9144"/>
                  <a:pt x="3483864" y="18288"/>
                </a:cubicBezTo>
                <a:lnTo>
                  <a:pt x="4443984" y="969264"/>
                </a:lnTo>
                <a:cubicBezTo>
                  <a:pt x="4553712" y="1078992"/>
                  <a:pt x="4480560" y="1271016"/>
                  <a:pt x="4315968" y="1271016"/>
                </a:cubicBezTo>
              </a:path>
            </a:pathLst>
          </a:custGeom>
          <a:noFill/>
          <a:ln w="12700">
            <a:gradFill>
              <a:gsLst>
                <a:gs pos="0">
                  <a:schemeClr val="accent2">
                    <a:lumMod val="20000"/>
                    <a:lumOff val="80000"/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0" tIns="0" rIns="810101" bIns="0" numCol="1" spcCol="0" rtlCol="0" fromWordArt="0" anchor="ctr" anchorCtr="0" forceAA="0" compatLnSpc="1">
            <a:noAutofit/>
          </a:bodyPr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3340" y="4218940"/>
            <a:ext cx="29006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凝集素和寡糖的相互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作用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53340" y="4616450"/>
            <a:ext cx="4309745" cy="11525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凝集素：一类具有非特异性糖结合活性的蛋白质， 通过结合糖分子来实现细胞和分子的凝集作用。</a:t>
            </a:r>
            <a:endParaRPr lang="zh-CN" altLang="en-US" sz="1400"/>
          </a:p>
          <a:p>
            <a:r>
              <a:rPr lang="zh-CN" altLang="en-US" sz="1400"/>
              <a:t>糖的</a:t>
            </a:r>
            <a:r>
              <a:rPr lang="zh-CN" altLang="en-US" sz="1400">
                <a:sym typeface="+mn-ea"/>
              </a:rPr>
              <a:t>单体多，</a:t>
            </a:r>
            <a:r>
              <a:rPr lang="zh-CN" altLang="en-US" sz="1400">
                <a:sym typeface="+mn-ea"/>
              </a:rPr>
              <a:t>单体结构相似，寡糖结构复杂。凝集素与糖的结合位点多且结合的作用力较弱。因此</a:t>
            </a:r>
            <a:r>
              <a:rPr lang="zh-CN" altLang="en-US" sz="1400">
                <a:ea typeface="+mn-lt"/>
                <a:sym typeface="+mn-ea"/>
              </a:rPr>
              <a:t>凝集素和寡糖的相互作用的识别的测定较为</a:t>
            </a:r>
            <a:r>
              <a:rPr lang="zh-CN" altLang="en-US" sz="1400">
                <a:ea typeface="+mn-lt"/>
                <a:sym typeface="+mn-ea"/>
              </a:rPr>
              <a:t>困难。</a:t>
            </a:r>
            <a:endParaRPr lang="zh-CN" altLang="en-US" sz="1400">
              <a:ea typeface="+mn-lt"/>
              <a:sym typeface="+mn-ea"/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109855" y="4616450"/>
            <a:ext cx="3815715" cy="454025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对象13"/>
          <p:cNvSpPr/>
          <p:nvPr>
            <p:custDataLst>
              <p:tags r:id="rId6"/>
            </p:custDataLst>
          </p:nvPr>
        </p:nvSpPr>
        <p:spPr>
          <a:xfrm>
            <a:off x="5112385" y="1178560"/>
            <a:ext cx="3803650" cy="1649095"/>
          </a:xfrm>
          <a:custGeom>
            <a:avLst/>
            <a:gdLst>
              <a:gd name="connsiteX0" fmla="*/ 2345 w 7603"/>
              <a:gd name="connsiteY0" fmla="*/ 2419 h 2430"/>
              <a:gd name="connsiteX1" fmla="*/ 2273 w 7603"/>
              <a:gd name="connsiteY1" fmla="*/ 2390 h 2430"/>
              <a:gd name="connsiteX2" fmla="*/ 2259 w 7603"/>
              <a:gd name="connsiteY2" fmla="*/ 2376 h 2430"/>
              <a:gd name="connsiteX3" fmla="*/ 27 w 7603"/>
              <a:gd name="connsiteY3" fmla="*/ 130 h 2430"/>
              <a:gd name="connsiteX4" fmla="*/ 84 w 7603"/>
              <a:gd name="connsiteY4" fmla="*/ 0 h 2430"/>
              <a:gd name="connsiteX5" fmla="*/ 7457 w 7603"/>
              <a:gd name="connsiteY5" fmla="*/ 11 h 2430"/>
              <a:gd name="connsiteX6" fmla="*/ 7567 w 7603"/>
              <a:gd name="connsiteY6" fmla="*/ 85 h 2430"/>
              <a:gd name="connsiteX7" fmla="*/ 7603 w 7603"/>
              <a:gd name="connsiteY7" fmla="*/ 2338 h 2430"/>
              <a:gd name="connsiteX8" fmla="*/ 7512 w 7603"/>
              <a:gd name="connsiteY8" fmla="*/ 2430 h 2430"/>
              <a:gd name="connsiteX9" fmla="*/ 2345 w 7603"/>
              <a:gd name="connsiteY9" fmla="*/ 2419 h 2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03" h="2430">
                <a:moveTo>
                  <a:pt x="2345" y="2419"/>
                </a:moveTo>
                <a:cubicBezTo>
                  <a:pt x="2316" y="2419"/>
                  <a:pt x="2288" y="2405"/>
                  <a:pt x="2273" y="2390"/>
                </a:cubicBezTo>
                <a:cubicBezTo>
                  <a:pt x="2273" y="2390"/>
                  <a:pt x="2273" y="2376"/>
                  <a:pt x="2259" y="2376"/>
                </a:cubicBezTo>
                <a:lnTo>
                  <a:pt x="27" y="130"/>
                </a:lnTo>
                <a:cubicBezTo>
                  <a:pt x="-31" y="86"/>
                  <a:pt x="12" y="0"/>
                  <a:pt x="84" y="0"/>
                </a:cubicBezTo>
                <a:lnTo>
                  <a:pt x="7457" y="11"/>
                </a:lnTo>
                <a:cubicBezTo>
                  <a:pt x="7501" y="11"/>
                  <a:pt x="7567" y="28"/>
                  <a:pt x="7567" y="85"/>
                </a:cubicBezTo>
                <a:lnTo>
                  <a:pt x="7603" y="2338"/>
                </a:lnTo>
                <a:cubicBezTo>
                  <a:pt x="7603" y="2381"/>
                  <a:pt x="7556" y="2430"/>
                  <a:pt x="7512" y="2430"/>
                </a:cubicBezTo>
                <a:lnTo>
                  <a:pt x="2345" y="2419"/>
                </a:lnTo>
              </a:path>
            </a:pathLst>
          </a:custGeom>
          <a:noFill/>
          <a:ln w="12700">
            <a:gradFill>
              <a:gsLst>
                <a:gs pos="100000">
                  <a:schemeClr val="accent2">
                    <a:lumMod val="20000"/>
                    <a:lumOff val="80000"/>
                    <a:alpha val="0"/>
                  </a:schemeClr>
                </a:gs>
                <a:gs pos="2000">
                  <a:schemeClr val="accent1"/>
                </a:gs>
              </a:gsLst>
              <a:lin ang="0" scaled="0"/>
            </a:gra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972000" tIns="0" rIns="0" bIns="0" numCol="1" spcCol="0" rtlCol="0" fromWordArt="0" anchor="ctr" anchorCtr="0" forceAA="0" compatLnSpc="1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5812790" y="860425"/>
            <a:ext cx="315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测定相互作用能力数据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来源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5856605" y="1228725"/>
            <a:ext cx="2967990" cy="13214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 sz="1400">
              <a:sym typeface="+mn-ea"/>
            </a:endParaRPr>
          </a:p>
          <a:p>
            <a:r>
              <a:rPr lang="zh-CN" altLang="en-US" sz="1400">
                <a:sym typeface="+mn-ea"/>
              </a:rPr>
              <a:t>使用寡糖微阵列（</a:t>
            </a:r>
            <a:r>
              <a:rPr lang="en-US" altLang="zh-CN" sz="1400">
                <a:sym typeface="+mn-ea"/>
              </a:rPr>
              <a:t>glycan microarray</a:t>
            </a:r>
            <a:r>
              <a:rPr lang="zh-CN" altLang="en-US" sz="1400">
                <a:sym typeface="+mn-ea"/>
              </a:rPr>
              <a:t>）技术来通过测定荧光强度</a:t>
            </a:r>
            <a:r>
              <a:rPr lang="en-US" altLang="zh-CN" sz="1400">
                <a:sym typeface="+mn-ea"/>
              </a:rPr>
              <a:t>Rfu</a:t>
            </a:r>
            <a:r>
              <a:rPr lang="zh-CN" altLang="en-US" sz="1400">
                <a:sym typeface="+mn-ea"/>
              </a:rPr>
              <a:t>的值来鉴定寡糖和凝集素是否结合以及结合</a:t>
            </a:r>
            <a:r>
              <a:rPr lang="zh-CN" altLang="en-US" sz="1400">
                <a:sym typeface="+mn-ea"/>
              </a:rPr>
              <a:t>强度</a:t>
            </a:r>
            <a:endParaRPr lang="zh-CN" altLang="en-US" sz="1400">
              <a:sym typeface="+mn-ea"/>
            </a:endParaRPr>
          </a:p>
        </p:txBody>
      </p:sp>
      <p:sp>
        <p:nvSpPr>
          <p:cNvPr id="84" name="对象1"/>
          <p:cNvSpPr/>
          <p:nvPr>
            <p:custDataLst>
              <p:tags r:id="rId7"/>
            </p:custDataLst>
          </p:nvPr>
        </p:nvSpPr>
        <p:spPr>
          <a:xfrm>
            <a:off x="5009515" y="4109085"/>
            <a:ext cx="3634740" cy="1660525"/>
          </a:xfrm>
          <a:custGeom>
            <a:avLst/>
            <a:gdLst>
              <a:gd name="connsiteX0" fmla="*/ 2345 w 7584"/>
              <a:gd name="connsiteY0" fmla="*/ 20 h 2439"/>
              <a:gd name="connsiteX1" fmla="*/ 2273 w 7584"/>
              <a:gd name="connsiteY1" fmla="*/ 49 h 2439"/>
              <a:gd name="connsiteX2" fmla="*/ 2259 w 7584"/>
              <a:gd name="connsiteY2" fmla="*/ 63 h 2439"/>
              <a:gd name="connsiteX3" fmla="*/ 27 w 7584"/>
              <a:gd name="connsiteY3" fmla="*/ 2310 h 2439"/>
              <a:gd name="connsiteX4" fmla="*/ 84 w 7584"/>
              <a:gd name="connsiteY4" fmla="*/ 2439 h 2439"/>
              <a:gd name="connsiteX5" fmla="*/ 7474 w 7584"/>
              <a:gd name="connsiteY5" fmla="*/ 2422 h 2439"/>
              <a:gd name="connsiteX6" fmla="*/ 7565 w 7584"/>
              <a:gd name="connsiteY6" fmla="*/ 2404 h 2439"/>
              <a:gd name="connsiteX7" fmla="*/ 7584 w 7584"/>
              <a:gd name="connsiteY7" fmla="*/ 40 h 2439"/>
              <a:gd name="connsiteX8" fmla="*/ 7474 w 7584"/>
              <a:gd name="connsiteY8" fmla="*/ 3 h 2439"/>
              <a:gd name="connsiteX9" fmla="*/ 2345 w 7584"/>
              <a:gd name="connsiteY9" fmla="*/ 20 h 2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584" h="2439">
                <a:moveTo>
                  <a:pt x="2345" y="20"/>
                </a:moveTo>
                <a:cubicBezTo>
                  <a:pt x="2316" y="20"/>
                  <a:pt x="2288" y="34"/>
                  <a:pt x="2273" y="49"/>
                </a:cubicBezTo>
                <a:cubicBezTo>
                  <a:pt x="2273" y="49"/>
                  <a:pt x="2273" y="63"/>
                  <a:pt x="2259" y="63"/>
                </a:cubicBezTo>
                <a:lnTo>
                  <a:pt x="27" y="2310"/>
                </a:lnTo>
                <a:cubicBezTo>
                  <a:pt x="-31" y="2353"/>
                  <a:pt x="12" y="2439"/>
                  <a:pt x="84" y="2439"/>
                </a:cubicBezTo>
                <a:lnTo>
                  <a:pt x="7474" y="2422"/>
                </a:lnTo>
                <a:cubicBezTo>
                  <a:pt x="7518" y="2422"/>
                  <a:pt x="7565" y="2447"/>
                  <a:pt x="7565" y="2404"/>
                </a:cubicBezTo>
                <a:lnTo>
                  <a:pt x="7584" y="40"/>
                </a:lnTo>
                <a:cubicBezTo>
                  <a:pt x="7584" y="-17"/>
                  <a:pt x="7518" y="3"/>
                  <a:pt x="7474" y="3"/>
                </a:cubicBezTo>
                <a:lnTo>
                  <a:pt x="2345" y="20"/>
                </a:lnTo>
              </a:path>
            </a:pathLst>
          </a:custGeom>
          <a:noFill/>
          <a:ln w="12700">
            <a:gradFill>
              <a:gsLst>
                <a:gs pos="100000">
                  <a:schemeClr val="accent2">
                    <a:lumMod val="20000"/>
                    <a:lumOff val="80000"/>
                    <a:alpha val="0"/>
                  </a:schemeClr>
                </a:gs>
                <a:gs pos="2000">
                  <a:schemeClr val="accent1"/>
                </a:gs>
              </a:gsLst>
              <a:lin ang="0" scaled="0"/>
            </a:gra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lIns="972000" tIns="0" rIns="0" bIns="0" numCol="1" spcCol="0" rtlCol="0" fromWordArt="0" anchor="ctr" anchorCtr="0" forceAA="0" compatLnSpc="1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6489700" y="3924935"/>
            <a:ext cx="2624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预测数据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准确度的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6020435" y="4293235"/>
            <a:ext cx="2846705" cy="13550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这里创新使用四种生成神经网络模型来对数据进行预测：</a:t>
            </a:r>
            <a:endParaRPr lang="zh-CN" altLang="en-US" sz="1400"/>
          </a:p>
          <a:p>
            <a:r>
              <a:rPr lang="en-US" altLang="zh-CN" sz="1400"/>
              <a:t>VAE</a:t>
            </a:r>
            <a:r>
              <a:rPr lang="zh-CN" altLang="en-US" sz="1400"/>
              <a:t>模型</a:t>
            </a:r>
            <a:endParaRPr lang="zh-CN" altLang="en-US" sz="1400"/>
          </a:p>
          <a:p>
            <a:r>
              <a:rPr lang="en-US" altLang="zh-CN" sz="1400"/>
              <a:t>GAN</a:t>
            </a:r>
            <a:r>
              <a:rPr lang="zh-CN" altLang="en-US" sz="1400"/>
              <a:t>模型</a:t>
            </a:r>
            <a:endParaRPr lang="zh-CN" altLang="en-US" sz="1400"/>
          </a:p>
          <a:p>
            <a:r>
              <a:rPr lang="en-US" altLang="zh-CN" sz="1400"/>
              <a:t>DM</a:t>
            </a:r>
            <a:r>
              <a:rPr lang="zh-CN" altLang="en-US" sz="1400"/>
              <a:t>模型</a:t>
            </a:r>
            <a:endParaRPr lang="zh-CN" altLang="en-US" sz="1400"/>
          </a:p>
          <a:p>
            <a:r>
              <a:rPr lang="en-US" altLang="zh-CN" sz="1400"/>
              <a:t>Transformer</a:t>
            </a:r>
            <a:r>
              <a:rPr lang="zh-CN" altLang="en-US" sz="1400"/>
              <a:t>模型</a:t>
            </a:r>
            <a:endParaRPr lang="zh-CN" altLang="en-US"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344" y="316014"/>
            <a:ext cx="3999388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寡糖微阵列</a:t>
            </a:r>
            <a:endParaRPr lang="zh-CN" altLang="en-US" sz="2100" b="1" kern="0" spc="22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18" name="文本框 17"/>
          <p:cNvSpPr txBox="1"/>
          <p:nvPr/>
        </p:nvSpPr>
        <p:spPr>
          <a:xfrm>
            <a:off x="354330" y="832485"/>
            <a:ext cx="21209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总述</a:t>
            </a:r>
            <a:endParaRPr lang="zh-CN" altLang="en-US" sz="2000" b="1"/>
          </a:p>
        </p:txBody>
      </p:sp>
      <p:sp>
        <p:nvSpPr>
          <p:cNvPr id="19" name="文本框 18"/>
          <p:cNvSpPr txBox="1"/>
          <p:nvPr/>
        </p:nvSpPr>
        <p:spPr>
          <a:xfrm>
            <a:off x="1024890" y="832485"/>
            <a:ext cx="6764020" cy="577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30000"/>
              </a:lnSpc>
            </a:pPr>
            <a:r>
              <a:rPr lang="zh-CN" altLang="en-US">
                <a:sym typeface="+mn-ea"/>
              </a:rPr>
              <a:t>探索</a:t>
            </a:r>
            <a:r>
              <a:rPr lang="en-US" altLang="zh-CN">
                <a:sym typeface="+mn-ea"/>
              </a:rPr>
              <a:t>4</a:t>
            </a:r>
            <a:r>
              <a:rPr lang="zh-CN" altLang="en-US">
                <a:sym typeface="+mn-ea"/>
              </a:rPr>
              <a:t>种生成神经网络模型预测凝集素和寡糖相互作用</a:t>
            </a:r>
            <a:endParaRPr lang="zh-CN" altLang="en-US"/>
          </a:p>
          <a:p>
            <a:pPr>
              <a:lnSpc>
                <a:spcPct val="130000"/>
              </a:lnSpc>
            </a:pPr>
            <a:endParaRPr lang="zh-CN" altLang="en-US">
              <a:latin typeface="+mn-ea"/>
              <a:cs typeface="+mn-ea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387985" y="826135"/>
            <a:ext cx="636905" cy="372745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椭圆 42"/>
          <p:cNvSpPr/>
          <p:nvPr>
            <p:custDataLst>
              <p:tags r:id="rId1"/>
            </p:custDataLst>
          </p:nvPr>
        </p:nvSpPr>
        <p:spPr>
          <a:xfrm>
            <a:off x="1390425" y="2248237"/>
            <a:ext cx="6075267" cy="2104035"/>
          </a:xfrm>
          <a:prstGeom prst="ellipse">
            <a:avLst/>
          </a:prstGeom>
          <a:gradFill>
            <a:gsLst>
              <a:gs pos="0">
                <a:srgbClr val="FFFFFF">
                  <a:alpha val="0"/>
                </a:srgbClr>
              </a:gs>
              <a:gs pos="52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 w="6350">
            <a:solidFill>
              <a:schemeClr val="accent1">
                <a:alpha val="1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95">
              <a:solidFill>
                <a:schemeClr val="lt1"/>
              </a:solidFill>
            </a:endParaRPr>
          </a:p>
        </p:txBody>
      </p:sp>
      <p:sp>
        <p:nvSpPr>
          <p:cNvPr id="44" name="椭圆 43"/>
          <p:cNvSpPr/>
          <p:nvPr>
            <p:custDataLst>
              <p:tags r:id="rId2"/>
            </p:custDataLst>
          </p:nvPr>
        </p:nvSpPr>
        <p:spPr>
          <a:xfrm>
            <a:off x="1755850" y="2248237"/>
            <a:ext cx="5345015" cy="1802604"/>
          </a:xfrm>
          <a:prstGeom prst="ellipse">
            <a:avLst/>
          </a:prstGeom>
          <a:gradFill>
            <a:gsLst>
              <a:gs pos="0">
                <a:srgbClr val="FFFFFF">
                  <a:alpha val="0"/>
                </a:srgbClr>
              </a:gs>
              <a:gs pos="81000">
                <a:schemeClr val="accent1">
                  <a:lumMod val="20000"/>
                  <a:lumOff val="80000"/>
                  <a:alpha val="25000"/>
                </a:schemeClr>
              </a:gs>
            </a:gsLst>
            <a:lin ang="5400000" scaled="0"/>
          </a:gradFill>
          <a:ln w="6350">
            <a:solidFill>
              <a:schemeClr val="accent1">
                <a:alpha val="2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95">
              <a:solidFill>
                <a:schemeClr val="lt1"/>
              </a:solidFill>
            </a:endParaRPr>
          </a:p>
        </p:txBody>
      </p:sp>
      <p:sp>
        <p:nvSpPr>
          <p:cNvPr id="45" name="椭圆 44"/>
          <p:cNvSpPr/>
          <p:nvPr>
            <p:custDataLst>
              <p:tags r:id="rId3"/>
            </p:custDataLst>
          </p:nvPr>
        </p:nvSpPr>
        <p:spPr>
          <a:xfrm>
            <a:off x="2310866" y="2248237"/>
            <a:ext cx="4234984" cy="1417443"/>
          </a:xfrm>
          <a:prstGeom prst="ellipse">
            <a:avLst/>
          </a:prstGeom>
          <a:gradFill>
            <a:gsLst>
              <a:gs pos="0">
                <a:srgbClr val="FFFFFF">
                  <a:alpha val="0"/>
                </a:srgbClr>
              </a:gs>
              <a:gs pos="77000">
                <a:schemeClr val="accent1">
                  <a:lumMod val="20000"/>
                  <a:lumOff val="80000"/>
                  <a:alpha val="40000"/>
                </a:schemeClr>
              </a:gs>
            </a:gsLst>
            <a:lin ang="5400000" scaled="0"/>
          </a:gradFill>
          <a:ln w="6350">
            <a:solidFill>
              <a:schemeClr val="accent1">
                <a:alpha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95">
              <a:solidFill>
                <a:schemeClr val="lt1"/>
              </a:solidFill>
            </a:endParaRPr>
          </a:p>
        </p:txBody>
      </p:sp>
      <p:sp>
        <p:nvSpPr>
          <p:cNvPr id="30" name="圆角矩形 29"/>
          <p:cNvSpPr/>
          <p:nvPr>
            <p:custDataLst>
              <p:tags r:id="rId4"/>
            </p:custDataLst>
          </p:nvPr>
        </p:nvSpPr>
        <p:spPr>
          <a:xfrm>
            <a:off x="2456180" y="4445000"/>
            <a:ext cx="1518285" cy="37846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100000"/>
                </a:schemeClr>
              </a:gs>
              <a:gs pos="48000">
                <a:schemeClr val="accent1">
                  <a:alpha val="100000"/>
                </a:schemeClr>
              </a:gs>
            </a:gsLst>
            <a:lin ang="5400000" scaled="0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505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寡糖特征提取</a:t>
            </a:r>
            <a:endParaRPr lang="zh-CN" altLang="en-US" sz="1505" b="1">
              <a:solidFill>
                <a:srgbClr val="FFFFFF"/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31" name="椭圆 30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3441497" y="3960752"/>
            <a:ext cx="90310" cy="90310"/>
          </a:xfrm>
          <a:prstGeom prst="ellipse">
            <a:avLst/>
          </a:prstGeom>
          <a:gradFill>
            <a:gsLst>
              <a:gs pos="4000">
                <a:schemeClr val="accent1">
                  <a:lumMod val="60000"/>
                  <a:lumOff val="40000"/>
                  <a:alpha val="100000"/>
                </a:schemeClr>
              </a:gs>
              <a:gs pos="54000">
                <a:schemeClr val="accent1"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2700000" scaled="0"/>
          </a:gradFill>
          <a:ln>
            <a:gradFill>
              <a:gsLst>
                <a:gs pos="0">
                  <a:schemeClr val="accent1">
                    <a:lumMod val="20000"/>
                    <a:lumOff val="80000"/>
                    <a:alpha val="100000"/>
                  </a:schemeClr>
                </a:gs>
                <a:gs pos="37000">
                  <a:srgbClr val="D7E2FF">
                    <a:lumMod val="5000"/>
                    <a:lumOff val="95000"/>
                  </a:srgbClr>
                </a:gs>
                <a:gs pos="71000">
                  <a:schemeClr val="accent1">
                    <a:lumMod val="20000"/>
                    <a:lumOff val="80000"/>
                    <a:alpha val="100000"/>
                  </a:schemeClr>
                </a:gs>
                <a:gs pos="100000">
                  <a:srgbClr val="FFFFFF"/>
                </a:gs>
              </a:gsLst>
              <a:lin ang="16200000" scaled="0"/>
            </a:gradFill>
          </a:ln>
          <a:effectLst>
            <a:outerShdw blurRad="342900" sx="106000" sy="106000" algn="ctr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695">
              <a:solidFill>
                <a:schemeClr val="lt1"/>
              </a:solidFill>
              <a:sym typeface="思源黑体 CN Regular" panose="020B0500000000000000" charset="-122"/>
            </a:endParaRPr>
          </a:p>
        </p:txBody>
      </p:sp>
      <p:sp>
        <p:nvSpPr>
          <p:cNvPr id="32" name="矩形 31"/>
          <p:cNvSpPr/>
          <p:nvPr>
            <p:custDataLst>
              <p:tags r:id="rId6"/>
            </p:custDataLst>
          </p:nvPr>
        </p:nvSpPr>
        <p:spPr>
          <a:xfrm>
            <a:off x="2366087" y="4889263"/>
            <a:ext cx="1806791" cy="10681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l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提取寡糖序列指纹结构再使用</a:t>
            </a:r>
            <a:r>
              <a:rPr lang="en-US" altLang="zh-CN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embedding</a:t>
            </a: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编码和自主意力机制提取特征向量</a:t>
            </a:r>
            <a:endParaRPr lang="zh-CN" altLang="en-US" sz="132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33" name="圆角矩形 32"/>
          <p:cNvSpPr/>
          <p:nvPr>
            <p:custDataLst>
              <p:tags r:id="rId7"/>
            </p:custDataLst>
          </p:nvPr>
        </p:nvSpPr>
        <p:spPr>
          <a:xfrm>
            <a:off x="133350" y="3973830"/>
            <a:ext cx="1622425" cy="37846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40000"/>
                  <a:lumOff val="60000"/>
                  <a:alpha val="100000"/>
                </a:schemeClr>
              </a:gs>
              <a:gs pos="48000">
                <a:schemeClr val="accent2">
                  <a:alpha val="100000"/>
                </a:schemeClr>
              </a:gs>
            </a:gsLst>
            <a:lin ang="5400000" scaled="0"/>
          </a:gra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505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蛋白质特征提取</a:t>
            </a:r>
            <a:endParaRPr lang="zh-CN" altLang="en-US" sz="1505" b="1">
              <a:solidFill>
                <a:srgbClr val="FFFFFF"/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34" name="椭圆 33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2365889" y="3702162"/>
            <a:ext cx="90310" cy="90310"/>
          </a:xfrm>
          <a:prstGeom prst="ellipse">
            <a:avLst/>
          </a:prstGeom>
          <a:gradFill>
            <a:gsLst>
              <a:gs pos="4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  <a:gs pos="54000">
                <a:schemeClr val="accent2">
                  <a:alpha val="100000"/>
                </a:schemeClr>
              </a:gs>
            </a:gsLst>
            <a:lin ang="2700000" scaled="0"/>
          </a:gradFill>
          <a:ln w="19050">
            <a:gradFill>
              <a:gsLst>
                <a:gs pos="0">
                  <a:schemeClr val="accent2">
                    <a:lumMod val="20000"/>
                    <a:lumOff val="80000"/>
                    <a:alpha val="100000"/>
                  </a:schemeClr>
                </a:gs>
                <a:gs pos="37000">
                  <a:srgbClr val="D7E2FF">
                    <a:lumMod val="5000"/>
                    <a:lumOff val="95000"/>
                  </a:srgbClr>
                </a:gs>
                <a:gs pos="71000">
                  <a:schemeClr val="accent2">
                    <a:lumMod val="20000"/>
                    <a:lumOff val="80000"/>
                    <a:alpha val="100000"/>
                  </a:schemeClr>
                </a:gs>
                <a:gs pos="100000">
                  <a:srgbClr val="FFFFFF"/>
                </a:gs>
              </a:gsLst>
              <a:lin ang="16200000" scaled="0"/>
            </a:gradFill>
          </a:ln>
          <a:effectLst>
            <a:outerShdw blurRad="355600" algn="ctr" rotWithShape="0">
              <a:schemeClr val="accent2">
                <a:alpha val="4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695">
              <a:solidFill>
                <a:schemeClr val="lt1"/>
              </a:solidFill>
              <a:sym typeface="思源黑体 CN Regular" panose="020B0500000000000000" charset="-122"/>
            </a:endParaRPr>
          </a:p>
        </p:txBody>
      </p:sp>
      <p:sp>
        <p:nvSpPr>
          <p:cNvPr id="35" name="矩形 34"/>
          <p:cNvSpPr/>
          <p:nvPr>
            <p:custDataLst>
              <p:tags r:id="rId9"/>
            </p:custDataLst>
          </p:nvPr>
        </p:nvSpPr>
        <p:spPr>
          <a:xfrm>
            <a:off x="134143" y="4445252"/>
            <a:ext cx="1806791" cy="10681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l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先对蛋白质序列编码再使用</a:t>
            </a:r>
            <a:r>
              <a:rPr lang="en-US" altLang="zh-CN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LSTM</a:t>
            </a: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模型提取特征向量</a:t>
            </a:r>
            <a:endParaRPr lang="zh-CN" altLang="en-US" sz="132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36" name="圆角矩形 35"/>
          <p:cNvSpPr/>
          <p:nvPr>
            <p:custDataLst>
              <p:tags r:id="rId10"/>
            </p:custDataLst>
          </p:nvPr>
        </p:nvSpPr>
        <p:spPr>
          <a:xfrm>
            <a:off x="91422" y="2328064"/>
            <a:ext cx="1230843" cy="37858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48000">
                <a:schemeClr val="accent1">
                  <a:alpha val="100000"/>
                </a:schemeClr>
              </a:gs>
            </a:gsLst>
            <a:lin ang="5400000" scaled="0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505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测定数据</a:t>
            </a:r>
            <a:endParaRPr lang="zh-CN" altLang="en-US" sz="1505" b="1">
              <a:solidFill>
                <a:srgbClr val="FFFFFF"/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37" name="椭圆 36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536377" y="2472200"/>
            <a:ext cx="90310" cy="90310"/>
          </a:xfrm>
          <a:prstGeom prst="ellipse">
            <a:avLst/>
          </a:prstGeom>
          <a:gradFill>
            <a:gsLst>
              <a:gs pos="4000">
                <a:schemeClr val="accent1">
                  <a:lumMod val="60000"/>
                  <a:lumOff val="40000"/>
                  <a:alpha val="100000"/>
                </a:schemeClr>
              </a:gs>
              <a:gs pos="54000">
                <a:schemeClr val="accent1">
                  <a:alpha val="100000"/>
                </a:schemeClr>
              </a:gs>
            </a:gsLst>
            <a:lin ang="2700000" scaled="0"/>
          </a:gradFill>
          <a:ln w="19050">
            <a:gradFill>
              <a:gsLst>
                <a:gs pos="0">
                  <a:schemeClr val="accent1">
                    <a:lumMod val="20000"/>
                    <a:lumOff val="80000"/>
                    <a:alpha val="100000"/>
                  </a:schemeClr>
                </a:gs>
                <a:gs pos="37000">
                  <a:srgbClr val="D7E2FF">
                    <a:lumMod val="5000"/>
                    <a:lumOff val="95000"/>
                  </a:srgbClr>
                </a:gs>
                <a:gs pos="71000">
                  <a:schemeClr val="accent1">
                    <a:lumMod val="20000"/>
                    <a:lumOff val="80000"/>
                    <a:alpha val="100000"/>
                  </a:schemeClr>
                </a:gs>
                <a:gs pos="100000">
                  <a:srgbClr val="FFFFFF"/>
                </a:gs>
              </a:gsLst>
              <a:lin ang="15780000" scaled="0"/>
            </a:gradFill>
          </a:ln>
          <a:effectLst>
            <a:outerShdw blurRad="355600" algn="ctr" rotWithShape="0">
              <a:schemeClr val="accent1">
                <a:alpha val="4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695">
              <a:solidFill>
                <a:schemeClr val="lt1"/>
              </a:solidFill>
              <a:sym typeface="思源黑体 CN Regular" panose="020B0500000000000000" charset="-122"/>
            </a:endParaRPr>
          </a:p>
        </p:txBody>
      </p:sp>
      <p:sp>
        <p:nvSpPr>
          <p:cNvPr id="38" name="矩形 37"/>
          <p:cNvSpPr/>
          <p:nvPr>
            <p:custDataLst>
              <p:tags r:id="rId12"/>
            </p:custDataLst>
          </p:nvPr>
        </p:nvSpPr>
        <p:spPr>
          <a:xfrm>
            <a:off x="-3176" y="2766853"/>
            <a:ext cx="1806791" cy="10681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通过寡糖微阵列得到凝集素寡糖结合能力数据</a:t>
            </a:r>
            <a:endParaRPr lang="zh-CN" altLang="en-US" sz="132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39" name="圆角矩形 38"/>
          <p:cNvSpPr/>
          <p:nvPr>
            <p:custDataLst>
              <p:tags r:id="rId13"/>
            </p:custDataLst>
          </p:nvPr>
        </p:nvSpPr>
        <p:spPr>
          <a:xfrm>
            <a:off x="4800948" y="4444939"/>
            <a:ext cx="1230843" cy="37858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40000"/>
                  <a:lumOff val="60000"/>
                  <a:alpha val="100000"/>
                </a:schemeClr>
              </a:gs>
              <a:gs pos="48000">
                <a:schemeClr val="accent2">
                  <a:alpha val="100000"/>
                </a:schemeClr>
              </a:gs>
            </a:gsLst>
            <a:lin ang="5400000" scaled="0"/>
          </a:gra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505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均一化</a:t>
            </a:r>
            <a:r>
              <a:rPr lang="en-US" altLang="zh-CN" sz="1505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Rfu</a:t>
            </a:r>
            <a:r>
              <a:rPr lang="zh-CN" altLang="en-US" sz="1505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值</a:t>
            </a:r>
            <a:endParaRPr lang="zh-CN" altLang="en-US" sz="1505" b="1">
              <a:solidFill>
                <a:srgbClr val="FFFFFF"/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40" name="椭圆 39"/>
          <p:cNvSpPr>
            <a:spLocks noChangeAspect="1"/>
          </p:cNvSpPr>
          <p:nvPr>
            <p:custDataLst>
              <p:tags r:id="rId14"/>
            </p:custDataLst>
          </p:nvPr>
        </p:nvSpPr>
        <p:spPr>
          <a:xfrm>
            <a:off x="5371551" y="3960607"/>
            <a:ext cx="90310" cy="90310"/>
          </a:xfrm>
          <a:prstGeom prst="ellipse">
            <a:avLst/>
          </a:prstGeom>
          <a:gradFill>
            <a:gsLst>
              <a:gs pos="4000">
                <a:schemeClr val="accent2">
                  <a:lumMod val="60000"/>
                  <a:lumOff val="40000"/>
                  <a:alpha val="100000"/>
                </a:schemeClr>
              </a:gs>
              <a:gs pos="54000">
                <a:schemeClr val="accent2">
                  <a:alpha val="100000"/>
                </a:schemeClr>
              </a:gs>
            </a:gsLst>
            <a:lin ang="2700000" scaled="0"/>
          </a:gradFill>
          <a:ln w="19050">
            <a:gradFill>
              <a:gsLst>
                <a:gs pos="0">
                  <a:schemeClr val="accent2">
                    <a:lumMod val="20000"/>
                    <a:lumOff val="80000"/>
                    <a:alpha val="100000"/>
                  </a:schemeClr>
                </a:gs>
                <a:gs pos="37000">
                  <a:srgbClr val="D7E2FF">
                    <a:lumMod val="5000"/>
                    <a:lumOff val="95000"/>
                  </a:srgbClr>
                </a:gs>
                <a:gs pos="71000">
                  <a:schemeClr val="accent2">
                    <a:lumMod val="20000"/>
                    <a:lumOff val="80000"/>
                    <a:alpha val="100000"/>
                  </a:schemeClr>
                </a:gs>
                <a:gs pos="100000">
                  <a:srgbClr val="FFFFFF"/>
                </a:gs>
              </a:gsLst>
              <a:lin ang="15780000" scaled="0"/>
            </a:gradFill>
          </a:ln>
          <a:effectLst>
            <a:outerShdw blurRad="355600" algn="ctr" rotWithShape="0">
              <a:schemeClr val="accent2">
                <a:alpha val="4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695">
              <a:solidFill>
                <a:schemeClr val="lt1"/>
              </a:solidFill>
              <a:sym typeface="思源黑体 CN Regular" panose="020B0500000000000000" charset="-122"/>
            </a:endParaRPr>
          </a:p>
        </p:txBody>
      </p:sp>
      <p:sp>
        <p:nvSpPr>
          <p:cNvPr id="41" name="矩形 40"/>
          <p:cNvSpPr/>
          <p:nvPr>
            <p:custDataLst>
              <p:tags r:id="rId15"/>
            </p:custDataLst>
          </p:nvPr>
        </p:nvSpPr>
        <p:spPr>
          <a:xfrm>
            <a:off x="4688570" y="4889752"/>
            <a:ext cx="1806791" cy="10681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使用</a:t>
            </a:r>
            <a:r>
              <a:rPr lang="en-US" altLang="zh-CN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z-score</a:t>
            </a: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对得到数据的</a:t>
            </a:r>
            <a:r>
              <a:rPr lang="en-US" altLang="zh-CN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Rfu</a:t>
            </a: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值进行均一化</a:t>
            </a:r>
            <a:endParaRPr lang="zh-CN" altLang="en-US" sz="132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64" name="圆角矩形 63"/>
          <p:cNvSpPr/>
          <p:nvPr>
            <p:custDataLst>
              <p:tags r:id="rId16"/>
            </p:custDataLst>
          </p:nvPr>
        </p:nvSpPr>
        <p:spPr>
          <a:xfrm>
            <a:off x="7101205" y="3792220"/>
            <a:ext cx="1579245" cy="51308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48000">
                <a:schemeClr val="accent1">
                  <a:alpha val="100000"/>
                </a:schemeClr>
              </a:gs>
            </a:gsLst>
            <a:lin ang="5400000" scaled="0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505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介绍四种生成神经网络模型</a:t>
            </a:r>
            <a:endParaRPr lang="zh-CN" altLang="en-US" sz="1505" b="1">
              <a:solidFill>
                <a:srgbClr val="FFFFFF"/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65" name="椭圆 64"/>
          <p:cNvSpPr>
            <a:spLocks noChangeAspect="1"/>
          </p:cNvSpPr>
          <p:nvPr>
            <p:custDataLst>
              <p:tags r:id="rId17"/>
            </p:custDataLst>
          </p:nvPr>
        </p:nvSpPr>
        <p:spPr>
          <a:xfrm>
            <a:off x="6906363" y="3429145"/>
            <a:ext cx="90310" cy="90310"/>
          </a:xfrm>
          <a:prstGeom prst="ellipse">
            <a:avLst/>
          </a:prstGeom>
          <a:gradFill>
            <a:gsLst>
              <a:gs pos="400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  <a:gs pos="54000">
                <a:schemeClr val="accent1">
                  <a:alpha val="100000"/>
                </a:schemeClr>
              </a:gs>
            </a:gsLst>
            <a:lin ang="2700000" scaled="0"/>
          </a:gradFill>
          <a:ln w="19050">
            <a:gradFill>
              <a:gsLst>
                <a:gs pos="0">
                  <a:schemeClr val="accent1">
                    <a:lumMod val="20000"/>
                    <a:lumOff val="80000"/>
                    <a:alpha val="100000"/>
                  </a:schemeClr>
                </a:gs>
                <a:gs pos="37000">
                  <a:srgbClr val="D7E2FF">
                    <a:lumMod val="5000"/>
                    <a:lumOff val="95000"/>
                  </a:srgbClr>
                </a:gs>
                <a:gs pos="71000">
                  <a:schemeClr val="accent1">
                    <a:lumMod val="20000"/>
                    <a:lumOff val="80000"/>
                    <a:alpha val="100000"/>
                  </a:schemeClr>
                </a:gs>
                <a:gs pos="100000">
                  <a:srgbClr val="FFFFFF"/>
                </a:gs>
              </a:gsLst>
              <a:lin ang="16200000" scaled="0"/>
            </a:gradFill>
          </a:ln>
          <a:effectLst>
            <a:outerShdw blurRad="355600" algn="ctr" rotWithShape="0">
              <a:schemeClr val="accent1">
                <a:alpha val="4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695">
              <a:solidFill>
                <a:schemeClr val="lt1"/>
              </a:solidFill>
              <a:sym typeface="思源黑体 CN Regular" panose="020B0500000000000000" charset="-122"/>
            </a:endParaRPr>
          </a:p>
        </p:txBody>
      </p:sp>
      <p:sp>
        <p:nvSpPr>
          <p:cNvPr id="42" name="矩形 41"/>
          <p:cNvSpPr/>
          <p:nvPr>
            <p:custDataLst>
              <p:tags r:id="rId18"/>
            </p:custDataLst>
          </p:nvPr>
        </p:nvSpPr>
        <p:spPr>
          <a:xfrm>
            <a:off x="6944360" y="4300220"/>
            <a:ext cx="1875790" cy="1068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l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介绍并比较四种生成神经网络模型：</a:t>
            </a:r>
            <a:r>
              <a:rPr lang="en-US" altLang="zh-CN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VAE</a:t>
            </a: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，</a:t>
            </a:r>
            <a:r>
              <a:rPr lang="en-US" altLang="zh-CN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GAN</a:t>
            </a: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，</a:t>
            </a:r>
            <a:r>
              <a:rPr lang="en-US" altLang="zh-CN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DM</a:t>
            </a:r>
            <a:r>
              <a:rPr lang="zh-CN" altLang="en-US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，</a:t>
            </a:r>
            <a:r>
              <a:rPr lang="en-US" altLang="zh-CN" sz="132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Transformer</a:t>
            </a:r>
            <a:endParaRPr lang="en-US" altLang="zh-CN" sz="132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6" name="椭圆 45"/>
          <p:cNvSpPr/>
          <p:nvPr>
            <p:custDataLst>
              <p:tags r:id="rId19"/>
            </p:custDataLst>
          </p:nvPr>
        </p:nvSpPr>
        <p:spPr>
          <a:xfrm rot="1140000">
            <a:off x="3048295" y="2163310"/>
            <a:ext cx="2760724" cy="650708"/>
          </a:xfrm>
          <a:prstGeom prst="ellipse">
            <a:avLst/>
          </a:prstGeom>
          <a:noFill/>
          <a:ln>
            <a:gradFill>
              <a:gsLst>
                <a:gs pos="40000">
                  <a:schemeClr val="accent1">
                    <a:alpha val="35000"/>
                  </a:schemeClr>
                </a:gs>
                <a:gs pos="88000">
                  <a:schemeClr val="accent1">
                    <a:lumMod val="40000"/>
                    <a:lumOff val="60000"/>
                    <a:alpha val="100000"/>
                  </a:schemeClr>
                </a:gs>
                <a:gs pos="100000">
                  <a:schemeClr val="accent1">
                    <a:alpha val="35000"/>
                  </a:schemeClr>
                </a:gs>
                <a:gs pos="7000">
                  <a:schemeClr val="accent1">
                    <a:alpha val="0"/>
                  </a:schemeClr>
                </a:gs>
              </a:gsLst>
              <a:lin ang="528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695">
              <a:solidFill>
                <a:schemeClr val="lt1"/>
              </a:solidFill>
              <a:sym typeface="+mn-ea"/>
            </a:endParaRPr>
          </a:p>
        </p:txBody>
      </p:sp>
      <p:sp>
        <p:nvSpPr>
          <p:cNvPr id="47" name="椭圆 46"/>
          <p:cNvSpPr/>
          <p:nvPr>
            <p:custDataLst>
              <p:tags r:id="rId20"/>
            </p:custDataLst>
          </p:nvPr>
        </p:nvSpPr>
        <p:spPr>
          <a:xfrm rot="20460000">
            <a:off x="3048295" y="2191419"/>
            <a:ext cx="2760724" cy="650708"/>
          </a:xfrm>
          <a:prstGeom prst="ellipse">
            <a:avLst/>
          </a:prstGeom>
          <a:noFill/>
          <a:ln>
            <a:gradFill>
              <a:gsLst>
                <a:gs pos="40000">
                  <a:schemeClr val="accent1">
                    <a:alpha val="35000"/>
                  </a:schemeClr>
                </a:gs>
                <a:gs pos="88000">
                  <a:schemeClr val="accent1">
                    <a:lumMod val="40000"/>
                    <a:lumOff val="60000"/>
                    <a:alpha val="100000"/>
                  </a:schemeClr>
                </a:gs>
                <a:gs pos="100000">
                  <a:schemeClr val="accent1">
                    <a:alpha val="35000"/>
                  </a:schemeClr>
                </a:gs>
                <a:gs pos="7000">
                  <a:schemeClr val="accent1">
                    <a:alpha val="0"/>
                  </a:schemeClr>
                </a:gs>
              </a:gsLst>
              <a:lin ang="528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695">
              <a:solidFill>
                <a:schemeClr val="lt1"/>
              </a:solidFill>
            </a:endParaRPr>
          </a:p>
        </p:txBody>
      </p:sp>
      <p:sp>
        <p:nvSpPr>
          <p:cNvPr id="48" name="椭圆 47"/>
          <p:cNvSpPr/>
          <p:nvPr>
            <p:custDataLst>
              <p:tags r:id="rId21"/>
            </p:custDataLst>
          </p:nvPr>
        </p:nvSpPr>
        <p:spPr>
          <a:xfrm>
            <a:off x="3704385" y="1665710"/>
            <a:ext cx="1448543" cy="1448543"/>
          </a:xfrm>
          <a:prstGeom prst="ellipse">
            <a:avLst/>
          </a:prstGeom>
          <a:gradFill>
            <a:gsLst>
              <a:gs pos="100000">
                <a:schemeClr val="accent1">
                  <a:lumMod val="20000"/>
                  <a:lumOff val="80000"/>
                  <a:alpha val="100000"/>
                </a:schemeClr>
              </a:gs>
              <a:gs pos="0">
                <a:schemeClr val="accent1">
                  <a:lumMod val="60000"/>
                  <a:lumOff val="40000"/>
                  <a:alpha val="100000"/>
                </a:schemeClr>
              </a:gs>
              <a:gs pos="34000">
                <a:schemeClr val="accent1">
                  <a:alpha val="100000"/>
                </a:schemeClr>
              </a:gs>
              <a:gs pos="62000">
                <a:schemeClr val="accent1">
                  <a:alpha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gradFill>
              <a:gsLst>
                <a:gs pos="0">
                  <a:schemeClr val="accent1">
                    <a:lumMod val="20000"/>
                    <a:lumOff val="80000"/>
                    <a:alpha val="100000"/>
                  </a:schemeClr>
                </a:gs>
                <a:gs pos="37000">
                  <a:srgbClr val="FFFFFF"/>
                </a:gs>
                <a:gs pos="71000">
                  <a:schemeClr val="accent1">
                    <a:lumMod val="20000"/>
                    <a:lumOff val="80000"/>
                    <a:alpha val="100000"/>
                  </a:schemeClr>
                </a:gs>
                <a:gs pos="100000">
                  <a:srgbClr val="FFFFFF"/>
                </a:gs>
              </a:gsLst>
              <a:lin ang="16140000" scaled="0"/>
            </a:gradFill>
          </a:ln>
          <a:effectLst>
            <a:outerShdw blurRad="177800" dir="5400000" sx="90000" sy="-19000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695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步骤</a:t>
            </a:r>
            <a:endParaRPr lang="zh-CN" altLang="en-US" sz="1695" b="1">
              <a:solidFill>
                <a:srgbClr val="FFFFFF"/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49" name="圆角矩形 48"/>
          <p:cNvSpPr/>
          <p:nvPr>
            <p:custDataLst>
              <p:tags r:id="rId22"/>
            </p:custDataLst>
          </p:nvPr>
        </p:nvSpPr>
        <p:spPr>
          <a:xfrm>
            <a:off x="6906895" y="1492885"/>
            <a:ext cx="1847850" cy="6629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40000"/>
                  <a:lumOff val="60000"/>
                  <a:alpha val="100000"/>
                </a:schemeClr>
              </a:gs>
              <a:gs pos="48000">
                <a:schemeClr val="accent2">
                  <a:alpha val="100000"/>
                </a:schemeClr>
              </a:gs>
            </a:gsLst>
            <a:lin ang="5400000" scaled="0"/>
          </a:gra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505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模型消融实验和泛化实验的比较</a:t>
            </a:r>
            <a:endParaRPr lang="zh-CN" altLang="en-US" sz="1505" b="1">
              <a:solidFill>
                <a:srgbClr val="FFFFFF"/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50" name="椭圆 49"/>
          <p:cNvSpPr>
            <a:spLocks noChangeAspect="1"/>
          </p:cNvSpPr>
          <p:nvPr>
            <p:custDataLst>
              <p:tags r:id="rId23"/>
            </p:custDataLst>
          </p:nvPr>
        </p:nvSpPr>
        <p:spPr>
          <a:xfrm>
            <a:off x="6545683" y="2562370"/>
            <a:ext cx="90310" cy="90310"/>
          </a:xfrm>
          <a:prstGeom prst="ellipse">
            <a:avLst/>
          </a:prstGeom>
          <a:gradFill>
            <a:gsLst>
              <a:gs pos="400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  <a:gs pos="54000">
                <a:schemeClr val="accent1">
                  <a:alpha val="100000"/>
                </a:schemeClr>
              </a:gs>
            </a:gsLst>
            <a:lin ang="2700000" scaled="0"/>
          </a:gradFill>
          <a:ln w="19050">
            <a:gradFill>
              <a:gsLst>
                <a:gs pos="0">
                  <a:schemeClr val="accent1">
                    <a:lumMod val="20000"/>
                    <a:lumOff val="80000"/>
                    <a:alpha val="100000"/>
                  </a:schemeClr>
                </a:gs>
                <a:gs pos="37000">
                  <a:srgbClr val="D7E2FF">
                    <a:lumMod val="5000"/>
                    <a:lumOff val="95000"/>
                  </a:srgbClr>
                </a:gs>
                <a:gs pos="71000">
                  <a:schemeClr val="accent1">
                    <a:lumMod val="20000"/>
                    <a:lumOff val="80000"/>
                    <a:alpha val="100000"/>
                  </a:schemeClr>
                </a:gs>
                <a:gs pos="100000">
                  <a:srgbClr val="FFFFFF"/>
                </a:gs>
              </a:gsLst>
              <a:lin ang="16200000" scaled="0"/>
            </a:gradFill>
          </a:ln>
          <a:effectLst>
            <a:outerShdw blurRad="355600" algn="ctr" rotWithShape="0">
              <a:schemeClr val="accent1">
                <a:alpha val="4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695">
              <a:solidFill>
                <a:schemeClr val="lt1"/>
              </a:solidFill>
              <a:sym typeface="思源黑体 CN Regular" panose="020B0500000000000000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185025" y="2275840"/>
            <a:ext cx="1802765" cy="822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1320"/>
              <a:t>对每种模型进行消融实验，选取四种蛋白族进行泛化实验</a:t>
            </a:r>
            <a:endParaRPr lang="en-US" altLang="zh-CN" sz="1320"/>
          </a:p>
        </p:txBody>
      </p:sp>
    </p:spTree>
    <p:custDataLst>
      <p:tags r:id="rId2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344" y="316014"/>
            <a:ext cx="3999388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kern="0" spc="22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mbria" panose="02040503050406030204" charset="0"/>
                <a:sym typeface="+mn-ea"/>
              </a:rPr>
              <a:t>工作介绍</a:t>
            </a:r>
            <a:endParaRPr lang="zh-CN" altLang="en-US" sz="2100" b="1" kern="0" spc="22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mbria" panose="02040503050406030204" charset="0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18" name="文本框 17"/>
          <p:cNvSpPr txBox="1"/>
          <p:nvPr/>
        </p:nvSpPr>
        <p:spPr>
          <a:xfrm>
            <a:off x="354330" y="832485"/>
            <a:ext cx="21209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原理</a:t>
            </a:r>
            <a:endParaRPr lang="zh-CN" altLang="en-US" sz="2000" b="1"/>
          </a:p>
        </p:txBody>
      </p:sp>
      <p:sp>
        <p:nvSpPr>
          <p:cNvPr id="19" name="文本框 18"/>
          <p:cNvSpPr txBox="1"/>
          <p:nvPr/>
        </p:nvSpPr>
        <p:spPr>
          <a:xfrm>
            <a:off x="1086485" y="1123950"/>
            <a:ext cx="7407910" cy="35388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30000"/>
              </a:lnSpc>
            </a:pPr>
            <a:r>
              <a:rPr lang="en-US" altLang="zh-CN" sz="1600" b="1">
                <a:latin typeface="+mn-ea"/>
                <a:cs typeface="+mn-ea"/>
              </a:rPr>
              <a:t>1.</a:t>
            </a:r>
            <a:r>
              <a:rPr lang="zh-CN" altLang="en-US" sz="1600" b="1">
                <a:latin typeface="+mn-ea"/>
                <a:cs typeface="+mn-ea"/>
              </a:rPr>
              <a:t>寡糖合成与修饰：</a:t>
            </a:r>
            <a:r>
              <a:rPr lang="zh-CN" altLang="en-US" sz="1600">
                <a:latin typeface="+mn-ea"/>
                <a:cs typeface="+mn-ea"/>
              </a:rPr>
              <a:t>首先，通过化学或酶促方法合成一系列具有特定结构的寡糖分子。这些寡糖分子通常会进行修饰，以便能够牢固地固定在微阵列芯片上。</a:t>
            </a:r>
            <a:endParaRPr lang="zh-CN" altLang="en-US" sz="1600">
              <a:latin typeface="+mn-ea"/>
              <a:cs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b="1">
                <a:latin typeface="+mn-ea"/>
                <a:cs typeface="+mn-ea"/>
              </a:rPr>
              <a:t>2.</a:t>
            </a:r>
            <a:r>
              <a:rPr lang="zh-CN" altLang="en-US" sz="1600" b="1">
                <a:latin typeface="+mn-ea"/>
                <a:cs typeface="+mn-ea"/>
              </a:rPr>
              <a:t>芯片制备：</a:t>
            </a:r>
            <a:r>
              <a:rPr lang="zh-CN" altLang="en-US" sz="1600">
                <a:latin typeface="+mn-ea"/>
                <a:cs typeface="+mn-ea"/>
              </a:rPr>
              <a:t>将合成的寡糖分子通过点样技术固定在一个固体支持物（如玻璃片或硅片）上，形成一个微阵列。每个点代表一种特定的寡糖分子。</a:t>
            </a:r>
            <a:endParaRPr lang="zh-CN" altLang="en-US" sz="1600">
              <a:latin typeface="+mn-ea"/>
              <a:cs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b="1">
                <a:latin typeface="+mn-ea"/>
                <a:cs typeface="+mn-ea"/>
              </a:rPr>
              <a:t>3.</a:t>
            </a:r>
            <a:r>
              <a:rPr lang="zh-CN" altLang="en-US" sz="1600" b="1">
                <a:latin typeface="+mn-ea"/>
                <a:cs typeface="+mn-ea"/>
              </a:rPr>
              <a:t>样品孵育：</a:t>
            </a:r>
            <a:r>
              <a:rPr lang="zh-CN" altLang="en-US" sz="1600">
                <a:latin typeface="+mn-ea"/>
                <a:cs typeface="+mn-ea"/>
              </a:rPr>
              <a:t>将待测样品（如蛋白质、抗体或细胞）与寡糖微阵列芯片孵育。样品中的目标分子会与芯片上的寡糖分子发生特异性结合。</a:t>
            </a:r>
            <a:endParaRPr lang="zh-CN" altLang="en-US" sz="1600">
              <a:latin typeface="+mn-ea"/>
              <a:cs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b="1">
                <a:latin typeface="+mn-ea"/>
                <a:cs typeface="+mn-ea"/>
              </a:rPr>
              <a:t>4.</a:t>
            </a:r>
            <a:r>
              <a:rPr lang="zh-CN" altLang="en-US" sz="1600" b="1">
                <a:latin typeface="+mn-ea"/>
                <a:cs typeface="+mn-ea"/>
              </a:rPr>
              <a:t>检测与分析：</a:t>
            </a:r>
            <a:r>
              <a:rPr lang="zh-CN" altLang="en-US" sz="1600">
                <a:latin typeface="+mn-ea"/>
                <a:cs typeface="+mn-ea"/>
              </a:rPr>
              <a:t>通过荧光标记、放射性标记或其他检测手段，检测样品中目标分子与寡糖分子的结合情况。然后使用专门的软件对检测结果进行分析，确定哪些寡糖分子与目标分子有相互作用，可以用</a:t>
            </a:r>
            <a:r>
              <a:rPr lang="en-US" altLang="zh-CN" sz="1600">
                <a:latin typeface="+mn-ea"/>
                <a:cs typeface="+mn-ea"/>
              </a:rPr>
              <a:t>Rfu</a:t>
            </a:r>
            <a:r>
              <a:rPr lang="zh-CN" altLang="en-US" sz="1600">
                <a:latin typeface="+mn-ea"/>
                <a:cs typeface="+mn-ea"/>
              </a:rPr>
              <a:t>值表示结合强度。</a:t>
            </a:r>
            <a:endParaRPr lang="zh-CN" altLang="en-US" sz="1600">
              <a:latin typeface="+mn-ea"/>
              <a:cs typeface="+mn-ea"/>
            </a:endParaRPr>
          </a:p>
          <a:p>
            <a:pPr>
              <a:lnSpc>
                <a:spcPct val="130000"/>
              </a:lnSpc>
            </a:pPr>
            <a:endParaRPr lang="zh-CN" altLang="en-US" sz="1600">
              <a:latin typeface="+mn-ea"/>
              <a:cs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99720" y="4105275"/>
            <a:ext cx="13893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数据获得</a:t>
            </a:r>
            <a:endParaRPr lang="zh-CN" altLang="en-US" sz="2000" b="1"/>
          </a:p>
        </p:txBody>
      </p:sp>
      <p:sp>
        <p:nvSpPr>
          <p:cNvPr id="26" name="文本框 25"/>
          <p:cNvSpPr txBox="1"/>
          <p:nvPr/>
        </p:nvSpPr>
        <p:spPr>
          <a:xfrm>
            <a:off x="1086485" y="4473575"/>
            <a:ext cx="68649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本次实验主要测定</a:t>
            </a:r>
            <a:r>
              <a:rPr lang="en-US" altLang="zh-CN" sz="1600"/>
              <a:t>716</a:t>
            </a:r>
            <a:r>
              <a:rPr lang="zh-CN" altLang="en-US" sz="1600"/>
              <a:t>种寡糖与</a:t>
            </a:r>
            <a:r>
              <a:rPr lang="en-US" altLang="zh-CN" sz="1600"/>
              <a:t>731</a:t>
            </a:r>
            <a:r>
              <a:rPr lang="zh-CN" altLang="en-US" sz="1600"/>
              <a:t>种蛋白的结合情况。将</a:t>
            </a:r>
            <a:r>
              <a:rPr lang="en-US" altLang="zh-CN" sz="1600"/>
              <a:t>716</a:t>
            </a:r>
            <a:r>
              <a:rPr lang="zh-CN" altLang="en-US" sz="1600"/>
              <a:t>种寡糖放在芯片上，将每种蛋白依次与芯片上的寡糖分子结合，检测荧光信号和强度，再将记录的数据转化为</a:t>
            </a:r>
            <a:r>
              <a:rPr lang="en-US" altLang="zh-CN" sz="1600"/>
              <a:t>Rfu</a:t>
            </a:r>
            <a:r>
              <a:rPr lang="zh-CN" altLang="en-US" sz="1600"/>
              <a:t>的值，记录为</a:t>
            </a:r>
            <a:r>
              <a:rPr lang="en-US" altLang="zh-CN" sz="1600"/>
              <a:t>csv</a:t>
            </a:r>
            <a:r>
              <a:rPr lang="zh-CN" altLang="en-US" sz="1600"/>
              <a:t>文件。</a:t>
            </a:r>
            <a:endParaRPr lang="zh-CN" altLang="en-US" sz="1600"/>
          </a:p>
        </p:txBody>
      </p:sp>
      <p:sp>
        <p:nvSpPr>
          <p:cNvPr id="27" name="圆角矩形 26"/>
          <p:cNvSpPr/>
          <p:nvPr/>
        </p:nvSpPr>
        <p:spPr>
          <a:xfrm>
            <a:off x="387985" y="826135"/>
            <a:ext cx="636905" cy="372745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299720" y="4105275"/>
            <a:ext cx="1124585" cy="420370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2" r="16722" b="9445"/>
          <a:stretch>
            <a:fillRect/>
          </a:stretch>
        </p:blipFill>
        <p:spPr>
          <a:xfrm>
            <a:off x="0" y="2200275"/>
            <a:ext cx="9144000" cy="465772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1714500"/>
            <a:ext cx="9144000" cy="5143500"/>
          </a:xfrm>
          <a:prstGeom prst="rect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alpha val="0"/>
                </a:schemeClr>
              </a:gs>
              <a:gs pos="48000">
                <a:schemeClr val="bg1">
                  <a:alpha val="50000"/>
                </a:schemeClr>
              </a:gs>
            </a:gsLst>
            <a:lin ang="5400000" scaled="1"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069837" y="1940239"/>
            <a:ext cx="5560695" cy="1469390"/>
            <a:chOff x="2759783" y="1278885"/>
            <a:chExt cx="7414259" cy="1959187"/>
          </a:xfrm>
        </p:grpSpPr>
        <p:grpSp>
          <p:nvGrpSpPr>
            <p:cNvPr id="3" name="组合 2"/>
            <p:cNvGrpSpPr/>
            <p:nvPr/>
          </p:nvGrpSpPr>
          <p:grpSpPr>
            <a:xfrm>
              <a:off x="2759783" y="1278885"/>
              <a:ext cx="7414259" cy="1959187"/>
              <a:chOff x="3233566" y="1418585"/>
              <a:chExt cx="7414259" cy="1959187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3233566" y="2332985"/>
                <a:ext cx="7414259" cy="10447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4500" b="1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蛋白质序列特征提取</a:t>
                </a:r>
                <a:endParaRPr kumimoji="0" lang="zh-CN" altLang="en-US" sz="4500" b="1" i="0" u="none" strike="noStrike" kern="1200" cap="none" spc="2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5393018" y="1418585"/>
                <a:ext cx="2353530" cy="6138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1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PART 02</a:t>
                </a:r>
                <a:endParaRPr kumimoji="0" lang="zh-CN" altLang="en-US" sz="2400" b="0" i="0" u="none" strike="noStrike" kern="1200" cap="none" spc="1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4" name="直接连接符 3"/>
            <p:cNvCxnSpPr/>
            <p:nvPr/>
          </p:nvCxnSpPr>
          <p:spPr>
            <a:xfrm>
              <a:off x="5924550" y="2006600"/>
              <a:ext cx="34290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3947160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蛋白质序列特征提取</a:t>
            </a:r>
            <a:endParaRPr lang="zh-CN" altLang="en-US" sz="2100" b="1" spc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8" name="文本框 7"/>
          <p:cNvSpPr txBox="1"/>
          <p:nvPr/>
        </p:nvSpPr>
        <p:spPr>
          <a:xfrm>
            <a:off x="283777" y="813686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蛋白质特征提取的方法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任意多边形 18"/>
          <p:cNvSpPr/>
          <p:nvPr>
            <p:custDataLst>
              <p:tags r:id="rId1"/>
            </p:custDataLst>
          </p:nvPr>
        </p:nvSpPr>
        <p:spPr>
          <a:xfrm>
            <a:off x="0" y="2126045"/>
            <a:ext cx="9144000" cy="2044842"/>
          </a:xfrm>
          <a:custGeom>
            <a:avLst/>
            <a:gdLst>
              <a:gd name="connsiteX0" fmla="*/ 0 w 19215"/>
              <a:gd name="connsiteY0" fmla="*/ 4051 h 4296"/>
              <a:gd name="connsiteX1" fmla="*/ 9492 w 19215"/>
              <a:gd name="connsiteY1" fmla="*/ 1712 h 4296"/>
              <a:gd name="connsiteX2" fmla="*/ 19215 w 19215"/>
              <a:gd name="connsiteY2" fmla="*/ 1306 h 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15" h="4297">
                <a:moveTo>
                  <a:pt x="0" y="4051"/>
                </a:moveTo>
                <a:cubicBezTo>
                  <a:pt x="524" y="4172"/>
                  <a:pt x="3790" y="5243"/>
                  <a:pt x="9492" y="1712"/>
                </a:cubicBezTo>
                <a:cubicBezTo>
                  <a:pt x="15194" y="-1819"/>
                  <a:pt x="19077" y="1187"/>
                  <a:pt x="19215" y="1306"/>
                </a:cubicBezTo>
              </a:path>
            </a:pathLst>
          </a:custGeom>
          <a:noFill/>
          <a:ln>
            <a:solidFill>
              <a:schemeClr val="l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20" name="椭圆 19"/>
          <p:cNvSpPr/>
          <p:nvPr>
            <p:custDataLst>
              <p:tags r:id="rId2"/>
            </p:custDataLst>
          </p:nvPr>
        </p:nvSpPr>
        <p:spPr>
          <a:xfrm>
            <a:off x="1497589" y="4043835"/>
            <a:ext cx="142763" cy="1427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21" name="圆角矩形 20"/>
          <p:cNvSpPr/>
          <p:nvPr>
            <p:custDataLst>
              <p:tags r:id="rId3"/>
            </p:custDataLst>
          </p:nvPr>
        </p:nvSpPr>
        <p:spPr>
          <a:xfrm>
            <a:off x="3536950" y="3591560"/>
            <a:ext cx="2345690" cy="981075"/>
          </a:xfrm>
          <a:prstGeom prst="roundRect">
            <a:avLst/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取文件中最长的蛋白质序列作为模板，将其余序列进行加</a:t>
            </a:r>
            <a:r>
              <a:rPr lang="en-US" altLang="zh-CN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</a:t>
            </a: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处理，使所有蛋白质序列编码后的长度一致</a:t>
            </a:r>
            <a:endParaRPr lang="zh-CN" alt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2" name="椭圆 21"/>
          <p:cNvSpPr/>
          <p:nvPr>
            <p:custDataLst>
              <p:tags r:id="rId4"/>
            </p:custDataLst>
          </p:nvPr>
        </p:nvSpPr>
        <p:spPr>
          <a:xfrm>
            <a:off x="4380935" y="2903630"/>
            <a:ext cx="142763" cy="1427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43" name="圆角矩形 42"/>
          <p:cNvSpPr/>
          <p:nvPr>
            <p:custDataLst>
              <p:tags r:id="rId5"/>
            </p:custDataLst>
          </p:nvPr>
        </p:nvSpPr>
        <p:spPr>
          <a:xfrm>
            <a:off x="283845" y="4573270"/>
            <a:ext cx="2447290" cy="691515"/>
          </a:xfrm>
          <a:prstGeom prst="roundRect">
            <a:avLst/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p>
            <a:pPr marL="0" algn="ctr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algn="l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用数字</a:t>
            </a:r>
            <a:r>
              <a:rPr lang="en-US" altLang="zh-CN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1-26</a:t>
            </a: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代表字母</a:t>
            </a:r>
            <a:r>
              <a:rPr lang="en-US" altLang="zh-CN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A-Z</a:t>
            </a: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将序列的氨基酸</a:t>
            </a: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字母转化为数字</a:t>
            </a:r>
            <a:endParaRPr lang="zh-CN" alt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05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3" name="椭圆 22"/>
          <p:cNvSpPr/>
          <p:nvPr>
            <p:custDataLst>
              <p:tags r:id="rId6"/>
            </p:custDataLst>
          </p:nvPr>
        </p:nvSpPr>
        <p:spPr>
          <a:xfrm>
            <a:off x="7184333" y="2052760"/>
            <a:ext cx="142763" cy="14276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45" name="圆角矩形 44"/>
          <p:cNvSpPr/>
          <p:nvPr>
            <p:custDataLst>
              <p:tags r:id="rId7"/>
            </p:custDataLst>
          </p:nvPr>
        </p:nvSpPr>
        <p:spPr>
          <a:xfrm>
            <a:off x="6339840" y="2640330"/>
            <a:ext cx="2075815" cy="691515"/>
          </a:xfrm>
          <a:prstGeom prst="roundRect">
            <a:avLst/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对于编码后的数据，输入的</a:t>
            </a:r>
            <a:r>
              <a:rPr lang="en-US" altLang="zh-CN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LSTM</a:t>
            </a: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模型中处理，提取蛋白质特征</a:t>
            </a:r>
            <a:endParaRPr lang="zh-CN" alt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4" name="矩形 23"/>
          <p:cNvSpPr/>
          <p:nvPr>
            <p:custDataLst>
              <p:tags r:id="rId8"/>
            </p:custDataLst>
          </p:nvPr>
        </p:nvSpPr>
        <p:spPr>
          <a:xfrm>
            <a:off x="283845" y="4304030"/>
            <a:ext cx="2199640" cy="247650"/>
          </a:xfrm>
          <a:prstGeom prst="rect">
            <a:avLst/>
          </a:prstGeom>
          <a:noFill/>
        </p:spPr>
        <p:txBody>
          <a:bodyPr wrap="square" lIns="67574" tIns="35214" rIns="67574" bIns="0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135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蛋白质序列编码处理</a:t>
            </a:r>
            <a:endParaRPr lang="zh-CN" altLang="en-US" sz="135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5" name="矩形 24"/>
          <p:cNvSpPr/>
          <p:nvPr>
            <p:custDataLst>
              <p:tags r:id="rId9"/>
            </p:custDataLst>
          </p:nvPr>
        </p:nvSpPr>
        <p:spPr>
          <a:xfrm>
            <a:off x="1379571" y="3579378"/>
            <a:ext cx="379275" cy="351198"/>
          </a:xfrm>
          <a:prstGeom prst="rect">
            <a:avLst/>
          </a:prstGeom>
          <a:noFill/>
        </p:spPr>
        <p:txBody>
          <a:bodyPr wrap="none" lIns="67574" tIns="35214" rIns="67574" bIns="35214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chemeClr val="accent5"/>
                </a:solidFill>
                <a:latin typeface="+mn-ea"/>
                <a:cs typeface="+mn-ea"/>
                <a:sym typeface="+mn-ea"/>
              </a:rPr>
              <a:t>01</a:t>
            </a:r>
            <a:endParaRPr lang="en-US" altLang="zh-CN" b="1">
              <a:solidFill>
                <a:schemeClr val="accent5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7" name="矩形 26"/>
          <p:cNvSpPr/>
          <p:nvPr>
            <p:custDataLst>
              <p:tags r:id="rId10"/>
            </p:custDataLst>
          </p:nvPr>
        </p:nvSpPr>
        <p:spPr>
          <a:xfrm>
            <a:off x="3979545" y="3195320"/>
            <a:ext cx="1438910" cy="247650"/>
          </a:xfrm>
          <a:prstGeom prst="rect">
            <a:avLst/>
          </a:prstGeom>
          <a:noFill/>
        </p:spPr>
        <p:txBody>
          <a:bodyPr wrap="square" lIns="67574" tIns="35214" rIns="67574" bIns="0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135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格式统一化</a:t>
            </a:r>
            <a:endParaRPr lang="zh-CN" altLang="en-US" sz="1350" b="1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8" name="矩形 27"/>
          <p:cNvSpPr/>
          <p:nvPr>
            <p:custDataLst>
              <p:tags r:id="rId11"/>
            </p:custDataLst>
          </p:nvPr>
        </p:nvSpPr>
        <p:spPr>
          <a:xfrm>
            <a:off x="4262917" y="2448215"/>
            <a:ext cx="379275" cy="351198"/>
          </a:xfrm>
          <a:prstGeom prst="rect">
            <a:avLst/>
          </a:prstGeom>
          <a:noFill/>
        </p:spPr>
        <p:txBody>
          <a:bodyPr wrap="none" lIns="67574" tIns="35214" rIns="67574" bIns="35214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chemeClr val="accent5"/>
                </a:solidFill>
                <a:latin typeface="+mn-ea"/>
                <a:cs typeface="+mn-ea"/>
                <a:sym typeface="+mn-ea"/>
              </a:rPr>
              <a:t>02</a:t>
            </a:r>
            <a:endParaRPr lang="en-US" altLang="zh-CN" b="1">
              <a:solidFill>
                <a:schemeClr val="accent5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9" name="矩形 28"/>
          <p:cNvSpPr/>
          <p:nvPr>
            <p:custDataLst>
              <p:tags r:id="rId12"/>
            </p:custDataLst>
          </p:nvPr>
        </p:nvSpPr>
        <p:spPr>
          <a:xfrm>
            <a:off x="6782216" y="2268333"/>
            <a:ext cx="945569" cy="247457"/>
          </a:xfrm>
          <a:prstGeom prst="rect">
            <a:avLst/>
          </a:prstGeom>
          <a:noFill/>
        </p:spPr>
        <p:txBody>
          <a:bodyPr wrap="square" lIns="67574" tIns="35214" rIns="67574" bIns="0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135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特征提取</a:t>
            </a:r>
            <a:endParaRPr lang="zh-CN" altLang="en-US" sz="1350" b="1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0" name="矩形 29"/>
          <p:cNvSpPr/>
          <p:nvPr>
            <p:custDataLst>
              <p:tags r:id="rId13"/>
            </p:custDataLst>
          </p:nvPr>
        </p:nvSpPr>
        <p:spPr>
          <a:xfrm>
            <a:off x="7065364" y="1628753"/>
            <a:ext cx="379274" cy="351198"/>
          </a:xfrm>
          <a:prstGeom prst="rect">
            <a:avLst/>
          </a:prstGeom>
          <a:noFill/>
        </p:spPr>
        <p:txBody>
          <a:bodyPr wrap="none" lIns="67574" tIns="35214" rIns="67574" bIns="35214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chemeClr val="accent5"/>
                </a:solidFill>
                <a:latin typeface="+mn-ea"/>
                <a:cs typeface="+mn-ea"/>
                <a:sym typeface="+mn-ea"/>
              </a:rPr>
              <a:t>03</a:t>
            </a:r>
            <a:endParaRPr lang="en-US" altLang="zh-CN" b="1">
              <a:solidFill>
                <a:schemeClr val="accent5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99085" y="1581150"/>
            <a:ext cx="288290" cy="2794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299085" y="2029460"/>
            <a:ext cx="288290" cy="2794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299085" y="2477770"/>
            <a:ext cx="288290" cy="2794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226695" y="2649220"/>
            <a:ext cx="777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</a:t>
            </a:r>
            <a:endParaRPr lang="en-US" altLang="zh-CN"/>
          </a:p>
        </p:txBody>
      </p:sp>
      <p:sp>
        <p:nvSpPr>
          <p:cNvPr id="37" name="矩形 36"/>
          <p:cNvSpPr/>
          <p:nvPr/>
        </p:nvSpPr>
        <p:spPr>
          <a:xfrm>
            <a:off x="299085" y="3117215"/>
            <a:ext cx="288290" cy="2794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299085" y="3628390"/>
            <a:ext cx="288290" cy="2794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004570" y="1581150"/>
            <a:ext cx="288290" cy="2794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004570" y="2029460"/>
            <a:ext cx="288290" cy="2794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1004570" y="2477770"/>
            <a:ext cx="288290" cy="2794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1004570" y="3117215"/>
            <a:ext cx="288290" cy="2794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1004570" y="3628390"/>
            <a:ext cx="288290" cy="2794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275590" y="1534160"/>
            <a:ext cx="311785" cy="210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endParaRPr lang="en-US" altLang="zh-CN"/>
          </a:p>
        </p:txBody>
      </p:sp>
      <p:sp>
        <p:nvSpPr>
          <p:cNvPr id="48" name="文本框 47"/>
          <p:cNvSpPr txBox="1"/>
          <p:nvPr/>
        </p:nvSpPr>
        <p:spPr>
          <a:xfrm>
            <a:off x="275590" y="1988185"/>
            <a:ext cx="311785" cy="210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49" name="文本框 48"/>
          <p:cNvSpPr txBox="1"/>
          <p:nvPr/>
        </p:nvSpPr>
        <p:spPr>
          <a:xfrm>
            <a:off x="275590" y="2442210"/>
            <a:ext cx="311785" cy="160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D</a:t>
            </a:r>
            <a:endParaRPr lang="en-US" altLang="zh-CN"/>
          </a:p>
        </p:txBody>
      </p:sp>
      <p:sp>
        <p:nvSpPr>
          <p:cNvPr id="50" name="文本框 49"/>
          <p:cNvSpPr txBox="1"/>
          <p:nvPr/>
        </p:nvSpPr>
        <p:spPr>
          <a:xfrm>
            <a:off x="226695" y="3077210"/>
            <a:ext cx="311785" cy="210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W</a:t>
            </a:r>
            <a:endParaRPr lang="en-US" altLang="zh-CN"/>
          </a:p>
        </p:txBody>
      </p:sp>
      <p:sp>
        <p:nvSpPr>
          <p:cNvPr id="51" name="文本框 50"/>
          <p:cNvSpPr txBox="1"/>
          <p:nvPr/>
        </p:nvSpPr>
        <p:spPr>
          <a:xfrm>
            <a:off x="275590" y="3583940"/>
            <a:ext cx="311785" cy="210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Y</a:t>
            </a:r>
            <a:endParaRPr lang="en-US" altLang="zh-CN"/>
          </a:p>
        </p:txBody>
      </p:sp>
      <p:cxnSp>
        <p:nvCxnSpPr>
          <p:cNvPr id="52" name="直接连接符 51"/>
          <p:cNvCxnSpPr>
            <a:stCxn id="31" idx="3"/>
            <a:endCxn id="40" idx="1"/>
          </p:cNvCxnSpPr>
          <p:nvPr/>
        </p:nvCxnSpPr>
        <p:spPr>
          <a:xfrm>
            <a:off x="587375" y="1720850"/>
            <a:ext cx="4171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stCxn id="33" idx="3"/>
            <a:endCxn id="41" idx="1"/>
          </p:cNvCxnSpPr>
          <p:nvPr/>
        </p:nvCxnSpPr>
        <p:spPr>
          <a:xfrm>
            <a:off x="587375" y="2169160"/>
            <a:ext cx="4171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/>
        </p:nvSpPr>
        <p:spPr>
          <a:xfrm>
            <a:off x="923925" y="2655570"/>
            <a:ext cx="777875" cy="1784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.....</a:t>
            </a:r>
            <a:endParaRPr lang="en-US" altLang="zh-CN"/>
          </a:p>
        </p:txBody>
      </p:sp>
      <p:cxnSp>
        <p:nvCxnSpPr>
          <p:cNvPr id="58" name="直接连接符 57"/>
          <p:cNvCxnSpPr>
            <a:stCxn id="34" idx="3"/>
            <a:endCxn id="42" idx="1"/>
          </p:cNvCxnSpPr>
          <p:nvPr/>
        </p:nvCxnSpPr>
        <p:spPr>
          <a:xfrm>
            <a:off x="587375" y="2617470"/>
            <a:ext cx="4171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37" idx="3"/>
            <a:endCxn id="44" idx="1"/>
          </p:cNvCxnSpPr>
          <p:nvPr/>
        </p:nvCxnSpPr>
        <p:spPr>
          <a:xfrm>
            <a:off x="587375" y="3256915"/>
            <a:ext cx="4171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0" name="直接连接符 59"/>
          <p:cNvCxnSpPr>
            <a:stCxn id="38" idx="3"/>
            <a:endCxn id="46" idx="1"/>
          </p:cNvCxnSpPr>
          <p:nvPr/>
        </p:nvCxnSpPr>
        <p:spPr>
          <a:xfrm>
            <a:off x="587375" y="3768090"/>
            <a:ext cx="4171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/>
        </p:nvSpPr>
        <p:spPr>
          <a:xfrm>
            <a:off x="981075" y="1544320"/>
            <a:ext cx="311785" cy="210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62" name="文本框 61"/>
          <p:cNvSpPr txBox="1"/>
          <p:nvPr/>
        </p:nvSpPr>
        <p:spPr>
          <a:xfrm>
            <a:off x="981075" y="1993265"/>
            <a:ext cx="311785" cy="210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63" name="文本框 62"/>
          <p:cNvSpPr txBox="1"/>
          <p:nvPr/>
        </p:nvSpPr>
        <p:spPr>
          <a:xfrm>
            <a:off x="981075" y="2445385"/>
            <a:ext cx="311785" cy="210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4</a:t>
            </a:r>
            <a:endParaRPr lang="en-US" altLang="zh-CN"/>
          </a:p>
        </p:txBody>
      </p:sp>
      <p:sp>
        <p:nvSpPr>
          <p:cNvPr id="64" name="文本框 63"/>
          <p:cNvSpPr txBox="1"/>
          <p:nvPr/>
        </p:nvSpPr>
        <p:spPr>
          <a:xfrm>
            <a:off x="923925" y="3077210"/>
            <a:ext cx="601980" cy="210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23</a:t>
            </a:r>
            <a:endParaRPr lang="en-US" altLang="zh-CN"/>
          </a:p>
        </p:txBody>
      </p:sp>
      <p:sp>
        <p:nvSpPr>
          <p:cNvPr id="65" name="文本框 64"/>
          <p:cNvSpPr txBox="1"/>
          <p:nvPr/>
        </p:nvSpPr>
        <p:spPr>
          <a:xfrm>
            <a:off x="923925" y="3557905"/>
            <a:ext cx="601980" cy="210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25</a:t>
            </a:r>
            <a:endParaRPr lang="en-US" altLang="zh-CN"/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14"/>
          <a:srcRect l="217" t="684" r="4717" b="79817"/>
          <a:stretch>
            <a:fillRect/>
          </a:stretch>
        </p:blipFill>
        <p:spPr>
          <a:xfrm>
            <a:off x="3417570" y="4980305"/>
            <a:ext cx="5462270" cy="742315"/>
          </a:xfrm>
          <a:prstGeom prst="rect">
            <a:avLst/>
          </a:prstGeom>
        </p:spPr>
      </p:pic>
      <p:cxnSp>
        <p:nvCxnSpPr>
          <p:cNvPr id="67" name="直接箭头连接符 66"/>
          <p:cNvCxnSpPr>
            <a:stCxn id="45" idx="2"/>
            <a:endCxn id="66" idx="0"/>
          </p:cNvCxnSpPr>
          <p:nvPr/>
        </p:nvCxnSpPr>
        <p:spPr>
          <a:xfrm flipH="1">
            <a:off x="6148705" y="3331845"/>
            <a:ext cx="1229360" cy="16484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932930" y="3899535"/>
            <a:ext cx="795020" cy="6737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>
                <a:solidFill>
                  <a:schemeClr val="accent2"/>
                </a:solidFill>
              </a:rPr>
              <a:t>结果</a:t>
            </a:r>
            <a:endParaRPr lang="zh-CN" altLang="en-US" sz="1600">
              <a:solidFill>
                <a:schemeClr val="accent2"/>
              </a:solidFill>
            </a:endParaRPr>
          </a:p>
          <a:p>
            <a:r>
              <a:rPr lang="zh-CN" altLang="en-US" sz="1600">
                <a:solidFill>
                  <a:schemeClr val="accent2"/>
                </a:solidFill>
              </a:rPr>
              <a:t>示例</a:t>
            </a:r>
            <a:endParaRPr lang="zh-CN" altLang="en-US" sz="1600">
              <a:solidFill>
                <a:schemeClr val="accent2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979295" y="1443355"/>
            <a:ext cx="4864735" cy="6826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79295" y="1291590"/>
            <a:ext cx="14833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/>
              <a:t>原始序列</a:t>
            </a:r>
            <a:endParaRPr lang="zh-CN" altLang="en-US" sz="1600" b="1"/>
          </a:p>
        </p:txBody>
      </p:sp>
    </p:spTree>
    <p:custDataLst>
      <p:tags r:id="rId16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2" r="16722" b="9445"/>
          <a:stretch>
            <a:fillRect/>
          </a:stretch>
        </p:blipFill>
        <p:spPr>
          <a:xfrm>
            <a:off x="0" y="2200275"/>
            <a:ext cx="9144000" cy="465772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1714500"/>
            <a:ext cx="9144000" cy="5143500"/>
          </a:xfrm>
          <a:prstGeom prst="rect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alpha val="0"/>
                </a:schemeClr>
              </a:gs>
              <a:gs pos="48000">
                <a:schemeClr val="bg1">
                  <a:alpha val="50000"/>
                </a:schemeClr>
              </a:gs>
            </a:gsLst>
            <a:lin ang="5400000" scaled="1"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069837" y="1940239"/>
            <a:ext cx="5004326" cy="2162181"/>
            <a:chOff x="2759783" y="1278885"/>
            <a:chExt cx="6672434" cy="2882908"/>
          </a:xfrm>
        </p:grpSpPr>
        <p:grpSp>
          <p:nvGrpSpPr>
            <p:cNvPr id="3" name="组合 2"/>
            <p:cNvGrpSpPr/>
            <p:nvPr/>
          </p:nvGrpSpPr>
          <p:grpSpPr>
            <a:xfrm>
              <a:off x="2759783" y="1278885"/>
              <a:ext cx="6672434" cy="2882908"/>
              <a:chOff x="3233566" y="1418585"/>
              <a:chExt cx="6672434" cy="2882908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3233566" y="2332993"/>
                <a:ext cx="6672434" cy="19685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zh-CN" altLang="en-US" sz="4500" b="1" kern="0" spc="225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ambria" panose="02040503050406030204" charset="0"/>
                  </a:rPr>
                  <a:t>寡糖序列特征提取</a:t>
                </a:r>
                <a:endParaRPr lang="zh-CN" altLang="en-US" sz="4500" b="1" kern="0" spc="22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mbria" panose="02040503050406030204" charset="0"/>
                  <a:sym typeface="+mn-ea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4500" b="1" i="0" u="none" strike="noStrike" kern="1200" cap="none" spc="2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5393018" y="1418585"/>
                <a:ext cx="2353530" cy="6138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10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PART 03</a:t>
                </a:r>
                <a:endParaRPr kumimoji="0" lang="zh-CN" altLang="en-US" sz="2400" b="0" i="0" u="none" strike="noStrike" kern="1200" cap="none" spc="1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4" name="直接连接符 3"/>
            <p:cNvCxnSpPr/>
            <p:nvPr/>
          </p:nvCxnSpPr>
          <p:spPr>
            <a:xfrm>
              <a:off x="5924550" y="2006600"/>
              <a:ext cx="34290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i"/>
  <p:tag name="KSO_WM_UNIT_INDEX" val="1_1_3"/>
  <p:tag name="KSO_WM_UNIT_ID" val="diagram20231636_4*n_h_i*1_1_3"/>
  <p:tag name="KSO_WM_TEMPLATE_CATEGORY" val="diagram"/>
  <p:tag name="KSO_WM_TEMPLATE_INDEX" val="20231636"/>
  <p:tag name="KSO_WM_UNIT_LAYERLEVEL" val="1_1_1"/>
  <p:tag name="KSO_WM_TAG_VERSION" val="3.0"/>
  <p:tag name="KSO_WM_DIAGRAM_VERSION" val="3"/>
  <p:tag name="KSO_WM_DIAGRAM_MAX_ITEMCNT" val="6"/>
  <p:tag name="KSO_WM_DIAGRAM_MIN_ITEMCNT" val="2"/>
  <p:tag name="KSO_WM_DIAGRAM_VIRTUALLY_FRAME" val="{&quot;height&quot;:351.67489624023443,&quot;left&quot;:-66.86303498515936,&quot;top&quot;:126.26483534444974,&quot;width&quot;:853.7556762695312}"/>
  <p:tag name="KSO_WM_DIAGRAM_COLOR_MATCH_VALUE" val="{&quot;shape&quot;:{&quot;fill&quot;:{&quot;solid&quot;:{&quot;brightness&quot;:0.699999988079071,&quot;colorType&quot;:1,&quot;foreColorIndex&quot;:5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7"/>
  <p:tag name="KSO_WM_UNIT_TEXT_FILL_FORE_SCHEMECOLOR_INDEX" val="13"/>
  <p:tag name="KSO_WM_UNIT_TEXT_FILL_TYPE" val="1"/>
  <p:tag name="KSO_WM_UNIT_USESOURCEFORMAT_APPLY" val="1"/>
</p:tagLst>
</file>

<file path=ppt/tags/tag10.xml><?xml version="1.0" encoding="utf-8"?>
<p:tagLst xmlns:p="http://schemas.openxmlformats.org/presentationml/2006/main">
  <p:tag name="KSO_WM_BEAUTIFY_FLAG" val="#wm#"/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1"/>
  <p:tag name="KSO_WM_UNIT_FILL_FORE_SCHEMECOLOR_INDEX_2_BRIGHTNESS" val="0.8"/>
  <p:tag name="KSO_WM_UNIT_FILL_FORE_SCHEMECOLOR_INDEX_2" val="5"/>
  <p:tag name="KSO_WM_UNIT_FILL_FORE_SCHEMECOLOR_INDEX_2_POS" val="0.77"/>
  <p:tag name="KSO_WM_UNIT_FILL_FORE_SCHEMECOLOR_INDEX_2_TRANS" val="0.5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0964_4*n_h_i*1_1_3"/>
  <p:tag name="KSO_WM_TEMPLATE_CATEGORY" val="diagram"/>
  <p:tag name="KSO_WM_TEMPLATE_INDEX" val="20230964"/>
  <p:tag name="KSO_WM_UNIT_LAYERLEVEL" val="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UNIT_TYPE" val="n_h_i"/>
  <p:tag name="KSO_WM_UNIT_INDEX" val="1_1_3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,&quot;colorType&quot;:2,&quot;pos&quot;:0,&quot;rgb&quot;:&quot;#ffffff&quot;,&quot;transparency&quot;:1},{&quot;brightness&quot;:0.800000011920929,&quot;colorType&quot;:1,&quot;foreColorIndex&quot;:5,&quot;pos&quot;:0.7699999809265137,&quot;transparency&quot;:0.6000000238418579}],&quot;type&quot;:3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LINE_FORE_SCHEMECOLOR_INDEX" val="5"/>
  <p:tag name="KSO_WM_DIAGRAM_USE_COLOR_VALUE" val="{&quot;color_scheme&quot;:1,&quot;color_type&quot;:1,&quot;theme_color_indexes&quot;:[5,6,5,6,5,6]}"/>
</p:tagLst>
</file>

<file path=ppt/tags/tag11.xml><?xml version="1.0" encoding="utf-8"?>
<p:tagLst xmlns:p="http://schemas.openxmlformats.org/presentationml/2006/main">
  <p:tag name="KSO_WM_BEAUTIFY_FLAG" val="#wm#"/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0964_4*n_h_h_a*1_2_3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3_1"/>
  <p:tag name="KSO_WM_DIAGRAM_VERSION" val="3"/>
  <p:tag name="KSO_WM_DIAGRAM_COLOR_TRICK" val="3"/>
  <p:tag name="KSO_WM_DIAGRAM_COLOR_TEXT_CAN_REMOVE" val="n"/>
  <p:tag name="KSO_WM_UNIT_VALUE" val="6"/>
  <p:tag name="KSO_WM_DIAGRAM_GROUP_CODE" val="n1-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800000011920929,&quot;colorType&quot;:1,&quot;foreColorIndex&quot;:7,&quot;pos&quot;:0,&quot;transparency&quot;:0},{&quot;brightness&quot;:0,&quot;colorType&quot;:1,&quot;foreColorIndex&quot;:7,&quot;pos&quot;:0.47999998927116394,&quot;transparency&quot;:0}],&quot;type&quot;:3},&quot;glow&quot;:{&quot;colorType&quot;:0},&quot;line&quot;:{&quot;solidLine&quot;:{&quot;brightness&quot;:0,&quot;colorType&quot;:1,&quot;foreColorIndex&quot;:7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FILL_TYPE" val="3"/>
  <p:tag name="KSO_WM_UNIT_LINE_FORE_SCHEMECOLOR_INDEX" val="7"/>
  <p:tag name="KSO_WM_DIAGRAM_USE_COLOR_VALUE" val="{&quot;color_scheme&quot;:1,&quot;color_type&quot;:1,&quot;theme_color_indexes&quot;:[5,6,5,6,5,6]}"/>
</p:tagLst>
</file>

<file path=ppt/tags/tag12.xml><?xml version="1.0" encoding="utf-8"?>
<p:tagLst xmlns:p="http://schemas.openxmlformats.org/presentationml/2006/main">
  <p:tag name="KSO_WM_UNIT_FILL_FORE_SCHEMECOLOR_INDEX_1_BRIGHTNESS" val="0"/>
  <p:tag name="KSO_WM_UNIT_FILL_FORE_SCHEMECOLOR_INDEX_1" val="10"/>
  <p:tag name="KSO_WM_UNIT_FILL_FORE_SCHEMECOLOR_INDEX_1_POS" val="0.04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0.54"/>
  <p:tag name="KSO_WM_UNIT_FILL_FORE_SCHEMECOLOR_INDEX_2_TRANS" val="0"/>
  <p:tag name="KSO_WM_UNIT_FILL_FORE_SCHEMECOLOR_INDEX_3_BRIGHTNESS" val="0"/>
  <p:tag name="KSO_WM_UNIT_FILL_FORE_SCHEMECOLOR_INDEX_3" val="5"/>
  <p:tag name="KSO_WM_UNIT_FILL_FORE_SCHEMECOLOR_INDEX_3_POS" val="1"/>
  <p:tag name="KSO_WM_UNIT_FILL_FORE_SCHEMECOLOR_INDEX_3_TRANS" val="0"/>
  <p:tag name="KSO_WM_UNIT_FILL_GRADIENT_TYPE" val="0"/>
  <p:tag name="KSO_WM_UNIT_FILL_GRADIENT_ANGLE" val="45"/>
  <p:tag name="KSO_WM_UNIT_FILL_GRADIENT_DIRECTION" val="0"/>
  <p:tag name="KSO_WM_UNIT_TEXT_FILL_FORE_SCHEMECOLOR_INDEX_BRIGHTNESS" val="0"/>
  <p:tag name="KSO_WM_UNIT_TEXT_FILL_TYPE" val="1"/>
  <p:tag name="KSO_WM_UNIT_LINE_FORE_SCHEMECOLOR_INDEX_1_BRIGHTNESS" val="0.8"/>
  <p:tag name="KSO_WM_UNIT_LINE_FORE_SCHEMECOLOR_INDEX_1" val="8"/>
  <p:tag name="KSO_WM_UNIT_LINE_FORE_SCHEMECOLOR_INDEX_1_POS" val="0"/>
  <p:tag name="KSO_WM_UNIT_LINE_FORE_SCHEMECOLOR_INDEX_1_TRANS" val="0"/>
  <p:tag name="KSO_WM_BEAUTIFY_FLAG" val="#wm#"/>
  <p:tag name="KSO_WM_UNIT_LINE_FORE_SCHEMECOLOR_INDEX_2_BRIGHTNESS" val="0.95"/>
  <p:tag name="KSO_WM_UNIT_LINE_FORE_SCHEMECOLOR_INDEX_2" val="5"/>
  <p:tag name="KSO_WM_UNIT_LINE_FORE_SCHEMECOLOR_INDEX_2_POS" val="0.37"/>
  <p:tag name="KSO_WM_UNIT_LINE_FORE_SCHEMECOLOR_INDEX_2_TRANS" val="0"/>
  <p:tag name="KSO_WM_UNIT_LINE_FORE_SCHEMECOLOR_INDEX_3_BRIGHTNESS" val="0.8"/>
  <p:tag name="KSO_WM_UNIT_LINE_FORE_SCHEMECOLOR_INDEX_3" val="8"/>
  <p:tag name="KSO_WM_UNIT_LINE_FORE_SCHEMECOLOR_INDEX_3_POS" val="0.71"/>
  <p:tag name="KSO_WM_UNIT_LINE_FORE_SCHEMECOLOR_INDEX_3_TRANS" val="0"/>
  <p:tag name="KSO_WM_UNIT_LINE_FORE_SCHEMECOLOR_INDEX_4_BRIGHTNESS" val="0"/>
  <p:tag name="KSO_WM_UNIT_LINE_FORE_SCHEMECOLOR_INDEX_4" val="14"/>
  <p:tag name="KSO_WM_UNIT_LINE_FORE_SCHEMECOLOR_INDEX_4_POS" val="1"/>
  <p:tag name="KSO_WM_UNIT_LINE_FORE_SCHEMECOLOR_INDEX_4_TRANS" val="0"/>
  <p:tag name="KSO_WM_UNIT_LINE_GRADIENT_TYPE" val="0"/>
  <p:tag name="KSO_WM_UNIT_LINE_GRADIENT_ANGLE" val="270"/>
  <p:tag name="KSO_WM_UNIT_LINE_GRADIENT_DIRECTION" val="6"/>
  <p:tag name="KSO_WM_UNIT_LINE_FILL_TYPE" val="5"/>
  <p:tag name="KSO_WM_UNIT_SHADOW_SCHEMECOLOR_INDEX_BRIGHTNESS" val="0"/>
  <p:tag name="KSO_WM_UNIT_SHADOW_SCHEMECOLOR_INDEX" val="8"/>
  <p:tag name="KSO_WM_UNIT_HIGHLIGHT" val="0"/>
  <p:tag name="KSO_WM_UNIT_COMPATIBLE" val="0"/>
  <p:tag name="KSO_WM_UNIT_DIAGRAM_ISNUMVISUAL" val="0"/>
  <p:tag name="KSO_WM_UNIT_DIAGRAM_ISREFERUNIT" val="0"/>
  <p:tag name="KSO_WM_UNIT_ID" val="diagram20230964_4*n_h_h_i*1_2_3_1"/>
  <p:tag name="KSO_WM_TEMPLATE_CATEGORY" val="diagram"/>
  <p:tag name="KSO_WM_TEMPLATE_INDEX" val="20230964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UNIT_TYPE" val="n_h_h_i"/>
  <p:tag name="KSO_WM_UNIT_INDEX" val="1_2_3_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4000000059604645,&quot;colorType&quot;:1,&quot;foreColorIndex&quot;:7,&quot;pos&quot;:0.03999999910593033,&quot;transparency&quot;:0},{&quot;brightness&quot;:0,&quot;colorType&quot;:1,&quot;foreColorIndex&quot;:7,&quot;pos&quot;:0.5400000214576721,&quot;transparency&quot;:0},{&quot;brightness&quot;:0,&quot;colorType&quot;:1,&quot;foreColorIndex&quot;:7,&quot;pos&quot;:1,&quot;transparency&quot;:0}],&quot;type&quot;:3},&quot;glow&quot;:{&quot;colorType&quot;:0},&quot;line&quot;:{&quot;gradient&quot;:[{&quot;brightness&quot;:0.800000011920929,&quot;colorType&quot;:1,&quot;foreColorIndex&quot;:10,&quot;pos&quot;:0,&quot;transparency&quot;:0},{&quot;brightness&quot;:0.949999988079071,&quot;colorType&quot;:2,&quot;pos&quot;:0.3700000047683716,&quot;rgb&quot;:&quot;#fdfeff&quot;,&quot;transparency&quot;:0},{&quot;brightness&quot;:0.800000011920929,&quot;colorType&quot;:1,&quot;foreColorIndex&quot;:10,&quot;pos&quot;:0.7099999785423279,&quot;transparency&quot;:0},{&quot;brightness&quot;:0,&quot;colorType&quot;:2,&quot;pos&quot;:1,&quot;rgb&quot;:&quot;#ffffff&quot;,&quot;transparency&quot;:0}],&quot;type&quot;:2},&quot;shadow&quot;:{&quot;brightness&quot;:0,&quot;colorType&quot;:1,&quot;foreColorIndex&quot;:10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5,6,5,6,5,6]}"/>
</p:tagLst>
</file>

<file path=ppt/tags/tag13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3_1"/>
  <p:tag name="KSO_WM_UNIT_ID" val="diagram20230964_4*n_h_h_f*1_2_3_1"/>
  <p:tag name="KSO_WM_TEMPLATE_CATEGORY" val="diagram"/>
  <p:tag name="KSO_WM_TEMPLATE_INDEX" val="20230964"/>
  <p:tag name="KSO_WM_UNIT_LAYERLEVEL" val="1_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UNIT_VALUE" val="48"/>
  <p:tag name="KSO_WM_DIAGRAM_GROUP_CODE" val="n1-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&#10;智能图形项正文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14.xml><?xml version="1.0" encoding="utf-8"?>
<p:tagLst xmlns:p="http://schemas.openxmlformats.org/presentationml/2006/main">
  <p:tag name="KSO_WM_BEAUTIFY_FLAG" val="#wm#"/>
  <p:tag name="KSO_WM_UNIT_FILL_FORE_SCHEMECOLOR_INDEX_1_BRIGHTNESS" val="0.4"/>
  <p:tag name="KSO_WM_UNIT_FILL_FORE_SCHEMECOLOR_INDEX_1" val="10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0"/>
  <p:tag name="KSO_WM_UNIT_FILL_FORE_SCHEMECOLOR_INDEX_2_POS" val="0.48"/>
  <p:tag name="KSO_WM_UNIT_FILL_FORE_SCHEMECOLOR_INDEX_2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UNIT_ID" val="diagram20230964_4*n_h_h_a*1_2_2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2_1"/>
  <p:tag name="KSO_WM_DIAGRAM_VERSION" val="3"/>
  <p:tag name="KSO_WM_DIAGRAM_COLOR_TRICK" val="3"/>
  <p:tag name="KSO_WM_DIAGRAM_COLOR_TEXT_CAN_REMOVE" val="n"/>
  <p:tag name="KSO_WM_UNIT_VALUE" val="6"/>
  <p:tag name="KSO_WM_DIAGRAM_GROUP_CODE" val="n1-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6000000238418579,&quot;colorType&quot;:1,&quot;foreColorIndex&quot;:6,&quot;pos&quot;:0,&quot;transparency&quot;:0},{&quot;brightness&quot;:0,&quot;colorType&quot;:1,&quot;foreColorIndex&quot;:6,&quot;pos&quot;:0.47999998927116394,&quot;transparency&quot;:0}],&quot;type&quot;:3},&quot;glow&quot;:{&quot;colorType&quot;:0},&quot;line&quot;:{&quot;solidLine&quot;:{&quot;brightness&quot;:0,&quot;colorType&quot;:1,&quot;foreColorIndex&quot;:6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6"/>
  <p:tag name="KSO_WM_DIAGRAM_USE_COLOR_VALUE" val="{&quot;color_scheme&quot;:1,&quot;color_type&quot;:1,&quot;theme_color_indexes&quot;:[5,6,5,6,5,6]}"/>
</p:tagLst>
</file>

<file path=ppt/tags/tag15.xml><?xml version="1.0" encoding="utf-8"?>
<p:tagLst xmlns:p="http://schemas.openxmlformats.org/presentationml/2006/main">
  <p:tag name="KSO_WM_UNIT_FILL_FORE_SCHEMECOLOR_INDEX_1_BRIGHTNESS" val="0"/>
  <p:tag name="KSO_WM_UNIT_FILL_FORE_SCHEMECOLOR_INDEX_1" val="10"/>
  <p:tag name="KSO_WM_UNIT_FILL_FORE_SCHEMECOLOR_INDEX_1_POS" val="0.04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0.54"/>
  <p:tag name="KSO_WM_UNIT_FILL_FORE_SCHEMECOLOR_INDEX_2_TRANS" val="0"/>
  <p:tag name="KSO_WM_UNIT_FILL_FORE_SCHEMECOLOR_INDEX_3_BRIGHTNESS" val="0"/>
  <p:tag name="KSO_WM_UNIT_FILL_FORE_SCHEMECOLOR_INDEX_3" val="5"/>
  <p:tag name="KSO_WM_UNIT_FILL_FORE_SCHEMECOLOR_INDEX_3_POS" val="1"/>
  <p:tag name="KSO_WM_UNIT_FILL_FORE_SCHEMECOLOR_INDEX_3_TRANS" val="0"/>
  <p:tag name="KSO_WM_UNIT_FILL_GRADIENT_TYPE" val="0"/>
  <p:tag name="KSO_WM_UNIT_FILL_GRADIENT_ANGLE" val="45"/>
  <p:tag name="KSO_WM_UNIT_FILL_GRADIENT_DIRECTION" val="0"/>
  <p:tag name="KSO_WM_UNIT_TEXT_FILL_FORE_SCHEMECOLOR_INDEX_BRIGHTNESS" val="0"/>
  <p:tag name="KSO_WM_UNIT_TEXT_FILL_TYPE" val="1"/>
  <p:tag name="KSO_WM_UNIT_LINE_FORE_SCHEMECOLOR_INDEX_1_BRIGHTNESS" val="0.55"/>
  <p:tag name="KSO_WM_UNIT_LINE_FORE_SCHEMECOLOR_INDEX_1" val="5"/>
  <p:tag name="KSO_WM_UNIT_LINE_FORE_SCHEMECOLOR_INDEX_1_POS" val="0"/>
  <p:tag name="KSO_WM_UNIT_LINE_FORE_SCHEMECOLOR_INDEX_1_TRANS" val="0"/>
  <p:tag name="KSO_WM_BEAUTIFY_FLAG" val="#wm#"/>
  <p:tag name="KSO_WM_UNIT_LINE_FORE_SCHEMECOLOR_INDEX_2_BRIGHTNESS" val="0.95"/>
  <p:tag name="KSO_WM_UNIT_LINE_FORE_SCHEMECOLOR_INDEX_2" val="5"/>
  <p:tag name="KSO_WM_UNIT_LINE_FORE_SCHEMECOLOR_INDEX_2_POS" val="0.37"/>
  <p:tag name="KSO_WM_UNIT_LINE_FORE_SCHEMECOLOR_INDEX_2_TRANS" val="0"/>
  <p:tag name="KSO_WM_UNIT_LINE_FORE_SCHEMECOLOR_INDEX_3_BRIGHTNESS" val="0.7"/>
  <p:tag name="KSO_WM_UNIT_LINE_FORE_SCHEMECOLOR_INDEX_3" val="5"/>
  <p:tag name="KSO_WM_UNIT_LINE_FORE_SCHEMECOLOR_INDEX_3_POS" val="0.71"/>
  <p:tag name="KSO_WM_UNIT_LINE_FORE_SCHEMECOLOR_INDEX_3_TRANS" val="0"/>
  <p:tag name="KSO_WM_UNIT_LINE_FORE_SCHEMECOLOR_INDEX_4_BRIGHTNESS" val="0"/>
  <p:tag name="KSO_WM_UNIT_LINE_FORE_SCHEMECOLOR_INDEX_4" val="14"/>
  <p:tag name="KSO_WM_UNIT_LINE_FORE_SCHEMECOLOR_INDEX_4_POS" val="1"/>
  <p:tag name="KSO_WM_UNIT_LINE_FORE_SCHEMECOLOR_INDEX_4_TRANS" val="0"/>
  <p:tag name="KSO_WM_UNIT_LINE_GRADIENT_TYPE" val="0"/>
  <p:tag name="KSO_WM_UNIT_LINE_GRADIENT_ANGLE" val="270"/>
  <p:tag name="KSO_WM_UNIT_LINE_GRADIENT_DIRECTION" val="6"/>
  <p:tag name="KSO_WM_UNIT_LINE_FILL_TYPE" val="5"/>
  <p:tag name="KSO_WM_UNIT_SHADOW_SCHEMECOLOR_INDEX_BRIGHTNESS" val="0"/>
  <p:tag name="KSO_WM_UNIT_SHADOW_SCHEMECOLOR_INDEX" val="5"/>
  <p:tag name="KSO_WM_UNIT_HIGHLIGHT" val="0"/>
  <p:tag name="KSO_WM_UNIT_COMPATIBLE" val="0"/>
  <p:tag name="KSO_WM_UNIT_DIAGRAM_ISNUMVISUAL" val="0"/>
  <p:tag name="KSO_WM_UNIT_DIAGRAM_ISREFERUNIT" val="0"/>
  <p:tag name="KSO_WM_UNIT_ID" val="diagram20230964_4*n_h_h_i*1_2_2_1"/>
  <p:tag name="KSO_WM_TEMPLATE_CATEGORY" val="diagram"/>
  <p:tag name="KSO_WM_TEMPLATE_INDEX" val="20230964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UNIT_TYPE" val="n_h_h_i"/>
  <p:tag name="KSO_WM_UNIT_INDEX" val="1_2_2_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4000000059604645,&quot;colorType&quot;:1,&quot;foreColorIndex&quot;:6,&quot;pos&quot;:0.03999999910593033,&quot;transparency&quot;:0},{&quot;brightness&quot;:0,&quot;colorType&quot;:1,&quot;foreColorIndex&quot;:6,&quot;pos&quot;:1,&quot;transparency&quot;:0},{&quot;brightness&quot;:0,&quot;colorType&quot;:1,&quot;foreColorIndex&quot;:6,&quot;pos&quot;:0.5400000214576721,&quot;transparency&quot;:0}],&quot;type&quot;:3},&quot;glow&quot;:{&quot;colorType&quot;:0},&quot;line&quot;:{&quot;gradient&quot;:[{&quot;brightness&quot;:0.800000011920929,&quot;colorType&quot;:1,&quot;foreColorIndex&quot;:8,&quot;pos&quot;:0,&quot;transparency&quot;:0},{&quot;brightness&quot;:0.949999988079071,&quot;colorType&quot;:2,&quot;pos&quot;:0.3700000047683716,&quot;rgb&quot;:&quot;#fdfeff&quot;,&quot;transparency&quot;:0},{&quot;brightness&quot;:0.800000011920929,&quot;colorType&quot;:1,&quot;foreColorIndex&quot;:8,&quot;pos&quot;:0.7099999785423279,&quot;transparency&quot;:0},{&quot;brightness&quot;:0,&quot;colorType&quot;:2,&quot;pos&quot;:1,&quot;rgb&quot;:&quot;#ffffff&quot;,&quot;transparency&quot;:0}],&quot;type&quot;:2},&quot;shadow&quot;:{&quot;brightness&quot;:0,&quot;colorType&quot;:1,&quot;foreColorIndex&quot;:8,&quot;transparency&quot;:0.54000002145767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5,6,5,6,5,6]}"/>
</p:tagLst>
</file>

<file path=ppt/tags/tag16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2_1"/>
  <p:tag name="KSO_WM_UNIT_ID" val="diagram20230964_4*n_h_h_f*1_2_2_1"/>
  <p:tag name="KSO_WM_TEMPLATE_CATEGORY" val="diagram"/>
  <p:tag name="KSO_WM_TEMPLATE_INDEX" val="20230964"/>
  <p:tag name="KSO_WM_UNIT_LAYERLEVEL" val="1_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UNIT_VALUE" val="48"/>
  <p:tag name="KSO_WM_DIAGRAM_GROUP_CODE" val="n1-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&#10;智能图形项正文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17.xml><?xml version="1.0" encoding="utf-8"?>
<p:tagLst xmlns:p="http://schemas.openxmlformats.org/presentationml/2006/main">
  <p:tag name="KSO_WM_BEAUTIFY_FLAG" val="#wm#"/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UNIT_ID" val="diagram20230964_4*n_h_h_a*1_2_1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1_1"/>
  <p:tag name="KSO_WM_DIAGRAM_VERSION" val="3"/>
  <p:tag name="KSO_WM_DIAGRAM_COLOR_TRICK" val="3"/>
  <p:tag name="KSO_WM_DIAGRAM_COLOR_TEXT_CAN_REMOVE" val="n"/>
  <p:tag name="KSO_WM_UNIT_VALUE" val="6"/>
  <p:tag name="KSO_WM_DIAGRAM_GROUP_CODE" val="n1-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DIAGRAM_USE_COLOR_VALUE" val="{&quot;color_scheme&quot;:1,&quot;color_type&quot;:1,&quot;theme_color_indexes&quot;:[5,6,5,6,5,6]}"/>
</p:tagLst>
</file>

<file path=ppt/tags/tag18.xml><?xml version="1.0" encoding="utf-8"?>
<p:tagLst xmlns:p="http://schemas.openxmlformats.org/presentationml/2006/main">
  <p:tag name="KSO_WM_UNIT_FILL_FORE_SCHEMECOLOR_INDEX_1_BRIGHTNESS" val="0"/>
  <p:tag name="KSO_WM_UNIT_FILL_FORE_SCHEMECOLOR_INDEX_1" val="10"/>
  <p:tag name="KSO_WM_UNIT_FILL_FORE_SCHEMECOLOR_INDEX_1_POS" val="0.04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0.54"/>
  <p:tag name="KSO_WM_UNIT_FILL_FORE_SCHEMECOLOR_INDEX_2_TRANS" val="0"/>
  <p:tag name="KSO_WM_UNIT_FILL_FORE_SCHEMECOLOR_INDEX_3_BRIGHTNESS" val="0"/>
  <p:tag name="KSO_WM_UNIT_FILL_FORE_SCHEMECOLOR_INDEX_3" val="5"/>
  <p:tag name="KSO_WM_UNIT_FILL_FORE_SCHEMECOLOR_INDEX_3_POS" val="1"/>
  <p:tag name="KSO_WM_UNIT_FILL_FORE_SCHEMECOLOR_INDEX_3_TRANS" val="0"/>
  <p:tag name="KSO_WM_UNIT_FILL_GRADIENT_TYPE" val="0"/>
  <p:tag name="KSO_WM_UNIT_FILL_GRADIENT_ANGLE" val="45"/>
  <p:tag name="KSO_WM_UNIT_FILL_GRADIENT_DIRECTION" val="0"/>
  <p:tag name="KSO_WM_UNIT_TEXT_FILL_FORE_SCHEMECOLOR_INDEX_BRIGHTNESS" val="0"/>
  <p:tag name="KSO_WM_UNIT_TEXT_FILL_TYPE" val="1"/>
  <p:tag name="KSO_WM_UNIT_LINE_FORE_SCHEMECOLOR_INDEX_1_BRIGHTNESS" val="0.8"/>
  <p:tag name="KSO_WM_UNIT_LINE_FORE_SCHEMECOLOR_INDEX_1" val="8"/>
  <p:tag name="KSO_WM_UNIT_LINE_FORE_SCHEMECOLOR_INDEX_1_POS" val="0"/>
  <p:tag name="KSO_WM_UNIT_LINE_FORE_SCHEMECOLOR_INDEX_1_TRANS" val="0"/>
  <p:tag name="KSO_WM_BEAUTIFY_FLAG" val="#wm#"/>
  <p:tag name="KSO_WM_UNIT_LINE_FORE_SCHEMECOLOR_INDEX_2_BRIGHTNESS" val="0.95"/>
  <p:tag name="KSO_WM_UNIT_LINE_FORE_SCHEMECOLOR_INDEX_2" val="5"/>
  <p:tag name="KSO_WM_UNIT_LINE_FORE_SCHEMECOLOR_INDEX_2_POS" val="0.37"/>
  <p:tag name="KSO_WM_UNIT_LINE_FORE_SCHEMECOLOR_INDEX_2_TRANS" val="0"/>
  <p:tag name="KSO_WM_UNIT_LINE_FORE_SCHEMECOLOR_INDEX_3_BRIGHTNESS" val="0.8"/>
  <p:tag name="KSO_WM_UNIT_LINE_FORE_SCHEMECOLOR_INDEX_3" val="8"/>
  <p:tag name="KSO_WM_UNIT_LINE_FORE_SCHEMECOLOR_INDEX_3_POS" val="0.71"/>
  <p:tag name="KSO_WM_UNIT_LINE_FORE_SCHEMECOLOR_INDEX_3_TRANS" val="0"/>
  <p:tag name="KSO_WM_UNIT_LINE_FORE_SCHEMECOLOR_INDEX_4_BRIGHTNESS" val="0"/>
  <p:tag name="KSO_WM_UNIT_LINE_FORE_SCHEMECOLOR_INDEX_4" val="14"/>
  <p:tag name="KSO_WM_UNIT_LINE_FORE_SCHEMECOLOR_INDEX_4_POS" val="1"/>
  <p:tag name="KSO_WM_UNIT_LINE_FORE_SCHEMECOLOR_INDEX_4_TRANS" val="0"/>
  <p:tag name="KSO_WM_UNIT_LINE_GRADIENT_TYPE" val="0"/>
  <p:tag name="KSO_WM_UNIT_LINE_GRADIENT_ANGLE" val="270"/>
  <p:tag name="KSO_WM_UNIT_LINE_GRADIENT_DIRECTION" val="6"/>
  <p:tag name="KSO_WM_UNIT_LINE_FILL_TYPE" val="5"/>
  <p:tag name="KSO_WM_UNIT_SHADOW_SCHEMECOLOR_INDEX_BRIGHTNESS" val="0"/>
  <p:tag name="KSO_WM_UNIT_SHADOW_SCHEMECOLOR_INDEX" val="8"/>
  <p:tag name="KSO_WM_UNIT_HIGHLIGHT" val="0"/>
  <p:tag name="KSO_WM_UNIT_COMPATIBLE" val="0"/>
  <p:tag name="KSO_WM_UNIT_DIAGRAM_ISNUMVISUAL" val="0"/>
  <p:tag name="KSO_WM_UNIT_DIAGRAM_ISREFERUNIT" val="0"/>
  <p:tag name="KSO_WM_UNIT_ID" val="diagram20230964_4*n_h_h_i*1_2_1_1"/>
  <p:tag name="KSO_WM_TEMPLATE_CATEGORY" val="diagram"/>
  <p:tag name="KSO_WM_TEMPLATE_INDEX" val="20230964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UNIT_TYPE" val="n_h_h_i"/>
  <p:tag name="KSO_WM_UNIT_INDEX" val="1_2_1_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4000000059604645,&quot;colorType&quot;:1,&quot;foreColorIndex&quot;:5,&quot;pos&quot;:0.03999999910593033,&quot;transparency&quot;:0},{&quot;brightness&quot;:0,&quot;colorType&quot;:1,&quot;foreColorIndex&quot;:5,&quot;pos&quot;:0.5400000214576721,&quot;transparency&quot;:0}],&quot;type&quot;:3},&quot;glow&quot;:{&quot;colorType&quot;:0},&quot;line&quot;:{&quot;gradient&quot;:[{&quot;brightness&quot;:0.800000011920929,&quot;colorType&quot;:1,&quot;foreColorIndex&quot;:5,&quot;pos&quot;:0,&quot;transparency&quot;:0},{&quot;brightness&quot;:0.949999988079071,&quot;colorType&quot;:2,&quot;pos&quot;:0.3700000047683716,&quot;rgb&quot;:&quot;#fdfeff&quot;,&quot;transparency&quot;:0},{&quot;brightness&quot;:0.800000011920929,&quot;colorType&quot;:1,&quot;foreColorIndex&quot;:5,&quot;pos&quot;:0.7099999785423279,&quot;transparency&quot;:0},{&quot;brightness&quot;:0,&quot;colorType&quot;:2,&quot;pos&quot;:1,&quot;rgb&quot;:&quot;#ffffff&quot;,&quot;transparency&quot;:0}],&quot;type&quot;:2},&quot;shadow&quot;:{&quot;brightness&quot;:0,&quot;colorType&quot;:1,&quot;foreColorIndex&quot;:5,&quot;transparency&quot;:0.54000002145767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5,6,5,6,5,6]}"/>
</p:tagLst>
</file>

<file path=ppt/tags/tag1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0964_4*n_h_h_f*1_2_1_1"/>
  <p:tag name="KSO_WM_TEMPLATE_CATEGORY" val="diagram"/>
  <p:tag name="KSO_WM_TEMPLATE_INDEX" val="20230964"/>
  <p:tag name="KSO_WM_UNIT_LAYERLEVEL" val="1_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UNIT_VALUE" val="48"/>
  <p:tag name="KSO_WM_DIAGRAM_GROUP_CODE" val="n1-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&#10;智能图形项正文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36_4*n_h_a*1_1_1"/>
  <p:tag name="KSO_WM_TEMPLATE_CATEGORY" val="diagram"/>
  <p:tag name="KSO_WM_TEMPLATE_INDEX" val="20231636"/>
  <p:tag name="KSO_WM_UNIT_LAYERLEVEL" val="1_1_1"/>
  <p:tag name="KSO_WM_TAG_VERSION" val="3.0"/>
  <p:tag name="KSO_WM_DIAGRAM_GROUP_CODE" val="n1-1"/>
  <p:tag name="KSO_WM_UNIT_TYPE" val="n_h_a"/>
  <p:tag name="KSO_WM_UNIT_INDEX" val="1_1_1"/>
  <p:tag name="KSO_WM_UNIT_ISCONTENTSTITLE" val="0"/>
  <p:tag name="KSO_WM_UNIT_ISNUMDGMTITLE" val="0"/>
  <p:tag name="KSO_WM_UNIT_NOCLEAR" val="0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51.67489624023443,&quot;left&quot;:-66.86303498515936,&quot;top&quot;:126.26483534444974,&quot;width&quot;:853.7556762695312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63"/>
  <p:tag name="KSO_WM_UNIT_TEXT_TYPE" val="1"/>
  <p:tag name="KSO_WM_UNIT_PRESET_TEXT" val="添加项标题"/>
  <p:tag name="KSO_WM_UNIT_LINE_FORE_SCHEMECOLOR_INDEX" val="5"/>
  <p:tag name="KSO_WM_UNIT_TEXT_FILL_FORE_SCHEMECOLOR_INDEX" val="1"/>
  <p:tag name="KSO_WM_UNIT_TEXT_FILL_TYPE" val="1"/>
  <p:tag name="KSO_WM_UNIT_LINE_FILL_TYPE" val="2"/>
  <p:tag name="KSO_WM_UNIT_USESOURCEFORMAT_APPLY" val="1"/>
</p:tagLst>
</file>

<file path=ppt/tags/tag20.xml><?xml version="1.0" encoding="utf-8"?>
<p:tagLst xmlns:p="http://schemas.openxmlformats.org/presentationml/2006/main">
  <p:tag name="KSO_WM_BEAUTIFY_FLAG" val="#wm#"/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UNIT_ID" val="diagram20230964_4*n_h_h_a*1_2_4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4_1"/>
  <p:tag name="KSO_WM_DIAGRAM_VERSION" val="3"/>
  <p:tag name="KSO_WM_DIAGRAM_COLOR_TRICK" val="3"/>
  <p:tag name="KSO_WM_DIAGRAM_COLOR_TEXT_CAN_REMOVE" val="n"/>
  <p:tag name="KSO_WM_UNIT_VALUE" val="6"/>
  <p:tag name="KSO_WM_DIAGRAM_GROUP_CODE" val="n1-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DIAGRAM_USE_COLOR_VALUE" val="{&quot;color_scheme&quot;:1,&quot;color_type&quot;:1,&quot;theme_color_indexes&quot;:[5,6,5,6,5,6]}"/>
</p:tagLst>
</file>

<file path=ppt/tags/tag21.xml><?xml version="1.0" encoding="utf-8"?>
<p:tagLst xmlns:p="http://schemas.openxmlformats.org/presentationml/2006/main">
  <p:tag name="KSO_WM_UNIT_FILL_FORE_SCHEMECOLOR_INDEX_1_BRIGHTNESS" val="0"/>
  <p:tag name="KSO_WM_UNIT_FILL_FORE_SCHEMECOLOR_INDEX_1" val="10"/>
  <p:tag name="KSO_WM_UNIT_FILL_FORE_SCHEMECOLOR_INDEX_1_POS" val="0.04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0.54"/>
  <p:tag name="KSO_WM_UNIT_FILL_FORE_SCHEMECOLOR_INDEX_2_TRANS" val="0"/>
  <p:tag name="KSO_WM_UNIT_FILL_FORE_SCHEMECOLOR_INDEX_3_BRIGHTNESS" val="0"/>
  <p:tag name="KSO_WM_UNIT_FILL_FORE_SCHEMECOLOR_INDEX_3" val="5"/>
  <p:tag name="KSO_WM_UNIT_FILL_FORE_SCHEMECOLOR_INDEX_3_POS" val="1"/>
  <p:tag name="KSO_WM_UNIT_FILL_FORE_SCHEMECOLOR_INDEX_3_TRANS" val="0"/>
  <p:tag name="KSO_WM_UNIT_FILL_GRADIENT_TYPE" val="0"/>
  <p:tag name="KSO_WM_UNIT_FILL_GRADIENT_ANGLE" val="45"/>
  <p:tag name="KSO_WM_UNIT_FILL_GRADIENT_DIRECTION" val="0"/>
  <p:tag name="KSO_WM_UNIT_TEXT_FILL_FORE_SCHEMECOLOR_INDEX_BRIGHTNESS" val="0"/>
  <p:tag name="KSO_WM_UNIT_TEXT_FILL_TYPE" val="1"/>
  <p:tag name="KSO_WM_UNIT_LINE_FORE_SCHEMECOLOR_INDEX_1_BRIGHTNESS" val="0.8"/>
  <p:tag name="KSO_WM_UNIT_LINE_FORE_SCHEMECOLOR_INDEX_1" val="8"/>
  <p:tag name="KSO_WM_UNIT_LINE_FORE_SCHEMECOLOR_INDEX_1_POS" val="0"/>
  <p:tag name="KSO_WM_UNIT_LINE_FORE_SCHEMECOLOR_INDEX_1_TRANS" val="0"/>
  <p:tag name="KSO_WM_BEAUTIFY_FLAG" val="#wm#"/>
  <p:tag name="KSO_WM_UNIT_LINE_FORE_SCHEMECOLOR_INDEX_2_BRIGHTNESS" val="0.95"/>
  <p:tag name="KSO_WM_UNIT_LINE_FORE_SCHEMECOLOR_INDEX_2" val="5"/>
  <p:tag name="KSO_WM_UNIT_LINE_FORE_SCHEMECOLOR_INDEX_2_POS" val="0.37"/>
  <p:tag name="KSO_WM_UNIT_LINE_FORE_SCHEMECOLOR_INDEX_2_TRANS" val="0"/>
  <p:tag name="KSO_WM_UNIT_LINE_FORE_SCHEMECOLOR_INDEX_3_BRIGHTNESS" val="0.8"/>
  <p:tag name="KSO_WM_UNIT_LINE_FORE_SCHEMECOLOR_INDEX_3" val="8"/>
  <p:tag name="KSO_WM_UNIT_LINE_FORE_SCHEMECOLOR_INDEX_3_POS" val="0.71"/>
  <p:tag name="KSO_WM_UNIT_LINE_FORE_SCHEMECOLOR_INDEX_3_TRANS" val="0"/>
  <p:tag name="KSO_WM_UNIT_LINE_FORE_SCHEMECOLOR_INDEX_4_BRIGHTNESS" val="0"/>
  <p:tag name="KSO_WM_UNIT_LINE_FORE_SCHEMECOLOR_INDEX_4" val="14"/>
  <p:tag name="KSO_WM_UNIT_LINE_FORE_SCHEMECOLOR_INDEX_4_POS" val="1"/>
  <p:tag name="KSO_WM_UNIT_LINE_FORE_SCHEMECOLOR_INDEX_4_TRANS" val="0"/>
  <p:tag name="KSO_WM_UNIT_LINE_GRADIENT_TYPE" val="0"/>
  <p:tag name="KSO_WM_UNIT_LINE_GRADIENT_ANGLE" val="270"/>
  <p:tag name="KSO_WM_UNIT_LINE_GRADIENT_DIRECTION" val="6"/>
  <p:tag name="KSO_WM_UNIT_LINE_FILL_TYPE" val="5"/>
  <p:tag name="KSO_WM_UNIT_SHADOW_SCHEMECOLOR_INDEX_BRIGHTNESS" val="0"/>
  <p:tag name="KSO_WM_UNIT_SHADOW_SCHEMECOLOR_INDEX" val="8"/>
  <p:tag name="KSO_WM_UNIT_HIGHLIGHT" val="0"/>
  <p:tag name="KSO_WM_UNIT_COMPATIBLE" val="0"/>
  <p:tag name="KSO_WM_UNIT_DIAGRAM_ISNUMVISUAL" val="0"/>
  <p:tag name="KSO_WM_UNIT_DIAGRAM_ISREFERUNIT" val="0"/>
  <p:tag name="KSO_WM_UNIT_ID" val="diagram20230964_4*n_h_h_i*1_2_4_1"/>
  <p:tag name="KSO_WM_TEMPLATE_CATEGORY" val="diagram"/>
  <p:tag name="KSO_WM_TEMPLATE_INDEX" val="20230964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UNIT_TYPE" val="n_h_h_i"/>
  <p:tag name="KSO_WM_UNIT_INDEX" val="1_2_4_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4000000059604645,&quot;colorType&quot;:1,&quot;foreColorIndex&quot;:5,&quot;pos&quot;:0.03999999910593033,&quot;transparency&quot;:0},{&quot;brightness&quot;:0,&quot;colorType&quot;:1,&quot;foreColorIndex&quot;:5,&quot;pos&quot;:0.5400000214576721,&quot;transparency&quot;:0}],&quot;type&quot;:3},&quot;glow&quot;:{&quot;colorType&quot;:0},&quot;line&quot;:{&quot;gradient&quot;:[{&quot;brightness&quot;:0.800000011920929,&quot;colorType&quot;:1,&quot;foreColorIndex&quot;:5,&quot;pos&quot;:0,&quot;transparency&quot;:0},{&quot;brightness&quot;:0.949999988079071,&quot;colorType&quot;:2,&quot;pos&quot;:0.3700000047683716,&quot;rgb&quot;:&quot;#fdfeff&quot;,&quot;transparency&quot;:0},{&quot;brightness&quot;:0.800000011920929,&quot;colorType&quot;:1,&quot;foreColorIndex&quot;:5,&quot;pos&quot;:0.7099999785423279,&quot;transparency&quot;:0},{&quot;brightness&quot;:0,&quot;colorType&quot;:2,&quot;pos&quot;:1,&quot;rgb&quot;:&quot;#ffffff&quot;,&quot;transparency&quot;:0}],&quot;type&quot;:2},&quot;shadow&quot;:{&quot;brightness&quot;:0,&quot;colorType&quot;:1,&quot;foreColorIndex&quot;:5,&quot;transparency&quot;:0.54000002145767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5,6,5,6,5,6]}"/>
</p:tagLst>
</file>

<file path=ppt/tags/tag22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4_1"/>
  <p:tag name="KSO_WM_UNIT_ID" val="diagram20230964_4*n_h_h_f*1_2_4_1"/>
  <p:tag name="KSO_WM_TEMPLATE_CATEGORY" val="diagram"/>
  <p:tag name="KSO_WM_TEMPLATE_INDEX" val="20230964"/>
  <p:tag name="KSO_WM_UNIT_LAYERLEVEL" val="1_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UNIT_VALUE" val="48"/>
  <p:tag name="KSO_WM_DIAGRAM_GROUP_CODE" val="n1-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&#10;智能图形项正文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23.xml><?xml version="1.0" encoding="utf-8"?>
<p:tagLst xmlns:p="http://schemas.openxmlformats.org/presentationml/2006/main">
  <p:tag name="KSO_WM_BEAUTIFY_FLAG" val="#wm#"/>
  <p:tag name="KSO_WM_UNIT_FILL_FORE_SCHEMECOLOR_INDEX_1_BRIGHTNESS" val="0.4"/>
  <p:tag name="KSO_WM_UNIT_FILL_FORE_SCHEMECOLOR_INDEX_1" val="10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0"/>
  <p:tag name="KSO_WM_UNIT_FILL_FORE_SCHEMECOLOR_INDEX_2_POS" val="0.48"/>
  <p:tag name="KSO_WM_UNIT_FILL_FORE_SCHEMECOLOR_INDEX_2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UNIT_ID" val="diagram20230964_4*n_h_h_a*1_2_5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5_1"/>
  <p:tag name="KSO_WM_DIAGRAM_VERSION" val="3"/>
  <p:tag name="KSO_WM_DIAGRAM_COLOR_TRICK" val="3"/>
  <p:tag name="KSO_WM_DIAGRAM_COLOR_TEXT_CAN_REMOVE" val="n"/>
  <p:tag name="KSO_WM_UNIT_VALUE" val="6"/>
  <p:tag name="KSO_WM_DIAGRAM_GROUP_CODE" val="n1-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6000000238418579,&quot;colorType&quot;:1,&quot;foreColorIndex&quot;:6,&quot;pos&quot;:0,&quot;transparency&quot;:0},{&quot;brightness&quot;:0,&quot;colorType&quot;:1,&quot;foreColorIndex&quot;:6,&quot;pos&quot;:0.47999998927116394,&quot;transparency&quot;:0}],&quot;type&quot;:3},&quot;glow&quot;:{&quot;colorType&quot;:0},&quot;line&quot;:{&quot;solidLine&quot;:{&quot;brightness&quot;:0,&quot;colorType&quot;:1,&quot;foreColorIndex&quot;:6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6"/>
  <p:tag name="KSO_WM_DIAGRAM_USE_COLOR_VALUE" val="{&quot;color_scheme&quot;:1,&quot;color_type&quot;:1,&quot;theme_color_indexes&quot;:[5,6,5,6,5,6]}"/>
</p:tagLst>
</file>

<file path=ppt/tags/tag24.xml><?xml version="1.0" encoding="utf-8"?>
<p:tagLst xmlns:p="http://schemas.openxmlformats.org/presentationml/2006/main">
  <p:tag name="KSO_WM_UNIT_FILL_FORE_SCHEMECOLOR_INDEX_1_BRIGHTNESS" val="0"/>
  <p:tag name="KSO_WM_UNIT_FILL_FORE_SCHEMECOLOR_INDEX_1" val="10"/>
  <p:tag name="KSO_WM_UNIT_FILL_FORE_SCHEMECOLOR_INDEX_1_POS" val="0.04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0.54"/>
  <p:tag name="KSO_WM_UNIT_FILL_FORE_SCHEMECOLOR_INDEX_2_TRANS" val="0"/>
  <p:tag name="KSO_WM_UNIT_FILL_FORE_SCHEMECOLOR_INDEX_3_BRIGHTNESS" val="0"/>
  <p:tag name="KSO_WM_UNIT_FILL_FORE_SCHEMECOLOR_INDEX_3" val="5"/>
  <p:tag name="KSO_WM_UNIT_FILL_FORE_SCHEMECOLOR_INDEX_3_POS" val="1"/>
  <p:tag name="KSO_WM_UNIT_FILL_FORE_SCHEMECOLOR_INDEX_3_TRANS" val="0"/>
  <p:tag name="KSO_WM_UNIT_FILL_GRADIENT_TYPE" val="0"/>
  <p:tag name="KSO_WM_UNIT_FILL_GRADIENT_ANGLE" val="45"/>
  <p:tag name="KSO_WM_UNIT_FILL_GRADIENT_DIRECTION" val="0"/>
  <p:tag name="KSO_WM_UNIT_TEXT_FILL_FORE_SCHEMECOLOR_INDEX_BRIGHTNESS" val="0"/>
  <p:tag name="KSO_WM_UNIT_TEXT_FILL_TYPE" val="1"/>
  <p:tag name="KSO_WM_UNIT_LINE_FORE_SCHEMECOLOR_INDEX_1_BRIGHTNESS" val="0.55"/>
  <p:tag name="KSO_WM_UNIT_LINE_FORE_SCHEMECOLOR_INDEX_1" val="5"/>
  <p:tag name="KSO_WM_UNIT_LINE_FORE_SCHEMECOLOR_INDEX_1_POS" val="0"/>
  <p:tag name="KSO_WM_UNIT_LINE_FORE_SCHEMECOLOR_INDEX_1_TRANS" val="0"/>
  <p:tag name="KSO_WM_BEAUTIFY_FLAG" val="#wm#"/>
  <p:tag name="KSO_WM_UNIT_LINE_FORE_SCHEMECOLOR_INDEX_2_BRIGHTNESS" val="0.95"/>
  <p:tag name="KSO_WM_UNIT_LINE_FORE_SCHEMECOLOR_INDEX_2" val="5"/>
  <p:tag name="KSO_WM_UNIT_LINE_FORE_SCHEMECOLOR_INDEX_2_POS" val="0.37"/>
  <p:tag name="KSO_WM_UNIT_LINE_FORE_SCHEMECOLOR_INDEX_2_TRANS" val="0"/>
  <p:tag name="KSO_WM_UNIT_LINE_FORE_SCHEMECOLOR_INDEX_3_BRIGHTNESS" val="0.7"/>
  <p:tag name="KSO_WM_UNIT_LINE_FORE_SCHEMECOLOR_INDEX_3" val="5"/>
  <p:tag name="KSO_WM_UNIT_LINE_FORE_SCHEMECOLOR_INDEX_3_POS" val="0.71"/>
  <p:tag name="KSO_WM_UNIT_LINE_FORE_SCHEMECOLOR_INDEX_3_TRANS" val="0"/>
  <p:tag name="KSO_WM_UNIT_LINE_FORE_SCHEMECOLOR_INDEX_4_BRIGHTNESS" val="0"/>
  <p:tag name="KSO_WM_UNIT_LINE_FORE_SCHEMECOLOR_INDEX_4" val="14"/>
  <p:tag name="KSO_WM_UNIT_LINE_FORE_SCHEMECOLOR_INDEX_4_POS" val="1"/>
  <p:tag name="KSO_WM_UNIT_LINE_FORE_SCHEMECOLOR_INDEX_4_TRANS" val="0"/>
  <p:tag name="KSO_WM_UNIT_LINE_GRADIENT_TYPE" val="0"/>
  <p:tag name="KSO_WM_UNIT_LINE_GRADIENT_ANGLE" val="270"/>
  <p:tag name="KSO_WM_UNIT_LINE_GRADIENT_DIRECTION" val="6"/>
  <p:tag name="KSO_WM_UNIT_LINE_FILL_TYPE" val="5"/>
  <p:tag name="KSO_WM_UNIT_SHADOW_SCHEMECOLOR_INDEX_BRIGHTNESS" val="0"/>
  <p:tag name="KSO_WM_UNIT_SHADOW_SCHEMECOLOR_INDEX" val="5"/>
  <p:tag name="KSO_WM_UNIT_HIGHLIGHT" val="0"/>
  <p:tag name="KSO_WM_UNIT_COMPATIBLE" val="0"/>
  <p:tag name="KSO_WM_UNIT_DIAGRAM_ISNUMVISUAL" val="0"/>
  <p:tag name="KSO_WM_UNIT_DIAGRAM_ISREFERUNIT" val="0"/>
  <p:tag name="KSO_WM_UNIT_ID" val="diagram20230964_4*n_h_h_i*1_2_5_1"/>
  <p:tag name="KSO_WM_TEMPLATE_CATEGORY" val="diagram"/>
  <p:tag name="KSO_WM_TEMPLATE_INDEX" val="20230964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UNIT_TYPE" val="n_h_h_i"/>
  <p:tag name="KSO_WM_UNIT_INDEX" val="1_2_5_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4000000059604645,&quot;colorType&quot;:1,&quot;foreColorIndex&quot;:6,&quot;pos&quot;:0.03999999910593033,&quot;transparency&quot;:0},{&quot;brightness&quot;:0,&quot;colorType&quot;:1,&quot;foreColorIndex&quot;:6,&quot;pos&quot;:1,&quot;transparency&quot;:0},{&quot;brightness&quot;:0,&quot;colorType&quot;:1,&quot;foreColorIndex&quot;:6,&quot;pos&quot;:0.5400000214576721,&quot;transparency&quot;:0}],&quot;type&quot;:3},&quot;glow&quot;:{&quot;colorType&quot;:0},&quot;line&quot;:{&quot;gradient&quot;:[{&quot;brightness&quot;:0.800000011920929,&quot;colorType&quot;:1,&quot;foreColorIndex&quot;:8,&quot;pos&quot;:0,&quot;transparency&quot;:0},{&quot;brightness&quot;:0.949999988079071,&quot;colorType&quot;:2,&quot;pos&quot;:0.3700000047683716,&quot;rgb&quot;:&quot;#fdfeff&quot;,&quot;transparency&quot;:0},{&quot;brightness&quot;:0.800000011920929,&quot;colorType&quot;:1,&quot;foreColorIndex&quot;:8,&quot;pos&quot;:0.7099999785423279,&quot;transparency&quot;:0},{&quot;brightness&quot;:0,&quot;colorType&quot;:2,&quot;pos&quot;:1,&quot;rgb&quot;:&quot;#ffffff&quot;,&quot;transparency&quot;:0}],&quot;type&quot;:2},&quot;shadow&quot;:{&quot;brightness&quot;:0,&quot;colorType&quot;:1,&quot;foreColorIndex&quot;:8,&quot;transparency&quot;:0.54000002145767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5,6,5,6,5,6]}"/>
</p:tagLst>
</file>

<file path=ppt/tags/tag25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5_1"/>
  <p:tag name="KSO_WM_UNIT_ID" val="diagram20230964_4*n_h_h_f*1_2_5_1"/>
  <p:tag name="KSO_WM_TEMPLATE_CATEGORY" val="diagram"/>
  <p:tag name="KSO_WM_TEMPLATE_INDEX" val="20230964"/>
  <p:tag name="KSO_WM_UNIT_LAYERLEVEL" val="1_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UNIT_VALUE" val="48"/>
  <p:tag name="KSO_WM_DIAGRAM_GROUP_CODE" val="n1-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&#10;智能图形项正文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2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64_4*n_h_i*1_1_4"/>
  <p:tag name="KSO_WM_TEMPLATE_CATEGORY" val="diagram"/>
  <p:tag name="KSO_WM_TEMPLATE_INDEX" val="20230964"/>
  <p:tag name="KSO_WM_UNIT_LAYERLEVEL" val="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UNIT_TYPE" val="n_h_i"/>
  <p:tag name="KSO_WM_UNIT_INDEX" val="1_1_4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.4000000059604645,&quot;transparency&quot;:0.6499999761581421},{&quot;brightness&quot;:0.6000000238418579,&quot;colorType&quot;:1,&quot;foreColorIndex&quot;:5,&quot;pos&quot;:0.8799999952316284,&quot;transparency&quot;:0},{&quot;brightness&quot;:0,&quot;colorType&quot;:1,&quot;foreColorIndex&quot;:5,&quot;pos&quot;:1,&quot;transparency&quot;:0.6499999761581421},{&quot;brightness&quot;:0,&quot;colorType&quot;:1,&quot;foreColorIndex&quot;:5,&quot;pos&quot;:0.07000000029802322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2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64_4*n_h_i*1_1_5"/>
  <p:tag name="KSO_WM_TEMPLATE_CATEGORY" val="diagram"/>
  <p:tag name="KSO_WM_TEMPLATE_INDEX" val="20230964"/>
  <p:tag name="KSO_WM_UNIT_LAYERLEVEL" val="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UNIT_TYPE" val="n_h_i"/>
  <p:tag name="KSO_WM_UNIT_INDEX" val="1_1_5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.4000000059604645,&quot;transparency&quot;:0.6499999761581421},{&quot;brightness&quot;:0.6000000238418579,&quot;colorType&quot;:1,&quot;foreColorIndex&quot;:5,&quot;pos&quot;:0.8799999952316284,&quot;transparency&quot;:0},{&quot;brightness&quot;:0,&quot;colorType&quot;:1,&quot;foreColorIndex&quot;:5,&quot;pos&quot;:1,&quot;transparency&quot;:0.6499999761581421},{&quot;brightness&quot;:0,&quot;colorType&quot;:1,&quot;foreColorIndex&quot;:5,&quot;pos&quot;:0.07000000029802322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28.xml><?xml version="1.0" encoding="utf-8"?>
<p:tagLst xmlns:p="http://schemas.openxmlformats.org/presentationml/2006/main">
  <p:tag name="KSO_WM_BEAUTIFY_FLAG" val="#wm#"/>
  <p:tag name="KSO_WM_UNIT_FILL_FORE_SCHEMECOLOR_INDEX_1_BRIGHTNESS" val="0.6"/>
  <p:tag name="KSO_WM_UNIT_FILL_FORE_SCHEMECOLOR_INDEX_1" val="5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0.44"/>
  <p:tag name="KSO_WM_UNIT_FILL_FORE_SCHEMECOLOR_INDEX_2_TRANS" val="0"/>
  <p:tag name="KSO_WM_UNIT_FILL_GRADIENT_TYPE" val="2"/>
  <p:tag name="KSO_WM_UNIT_FILL_GRADIENT_ANGLE" val="0"/>
  <p:tag name="KSO_WM_UNIT_FILL_GRADIENT_DIRECTION" val="12"/>
  <p:tag name="KSO_WM_UNIT_LINE_FORE_SCHEMECOLOR_INDEX_1_BRIGHTNESS" val="0.55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.95"/>
  <p:tag name="KSO_WM_UNIT_LINE_FORE_SCHEMECOLOR_INDEX_2" val="5"/>
  <p:tag name="KSO_WM_UNIT_LINE_FORE_SCHEMECOLOR_INDEX_2_POS" val="0.37"/>
  <p:tag name="KSO_WM_UNIT_LINE_FORE_SCHEMECOLOR_INDEX_2_TRANS" val="0"/>
  <p:tag name="KSO_WM_UNIT_LINE_FORE_SCHEMECOLOR_INDEX_3_BRIGHTNESS" val="0.7"/>
  <p:tag name="KSO_WM_UNIT_LINE_FORE_SCHEMECOLOR_INDEX_3" val="5"/>
  <p:tag name="KSO_WM_UNIT_LINE_FORE_SCHEMECOLOR_INDEX_3_POS" val="0.71"/>
  <p:tag name="KSO_WM_UNIT_LINE_FORE_SCHEMECOLOR_INDEX_3_TRANS" val="0"/>
  <p:tag name="KSO_WM_UNIT_LINE_FORE_SCHEMECOLOR_INDEX_4_BRIGHTNESS" val="0"/>
  <p:tag name="KSO_WM_UNIT_LINE_FORE_SCHEMECOLOR_INDEX_4" val="14"/>
  <p:tag name="KSO_WM_UNIT_LINE_FORE_SCHEMECOLOR_INDEX_4_POS" val="1"/>
  <p:tag name="KSO_WM_UNIT_LINE_FORE_SCHEMECOLOR_INDEX_4_TRANS" val="0"/>
  <p:tag name="KSO_WM_UNIT_LINE_GRADIENT_TYPE" val="0"/>
  <p:tag name="KSO_WM_UNIT_LINE_GRADIENT_ANGLE" val="270"/>
  <p:tag name="KSO_WM_UNIT_LINE_GRADIENT_DIRECTION" val="6"/>
  <p:tag name="KSO_WM_UNIT_LINE_FILL_TYPE" val="5"/>
  <p:tag name="KSO_WM_UNIT_SHADOW_SCHEMECOLOR_INDEX_BRIGHTNESS" val="0"/>
  <p:tag name="KSO_WM_UNIT_SHADOW_SCHEMECOLOR_INDEX" val="5"/>
  <p:tag name="KSO_WM_UNIT_TEXT_FILL_FORE_SCHEMECOLOR_INDEX_BRIGHTNESS" val="0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0964_4*n_h_a*1_1_1"/>
  <p:tag name="KSO_WM_TEMPLATE_CATEGORY" val="diagram"/>
  <p:tag name="KSO_WM_TEMPLATE_INDEX" val="20230964"/>
  <p:tag name="KSO_WM_UNIT_LAYERLEVEL" val="1_1_1"/>
  <p:tag name="KSO_WM_TAG_VERSION" val="3.0"/>
  <p:tag name="KSO_WM_DIAGRAM_VERSION" val="3"/>
  <p:tag name="KSO_WM_DIAGRAM_COLOR_TRICK" val="3"/>
  <p:tag name="KSO_WM_DIAGRAM_COLOR_TEXT_CAN_REMOVE" val="n"/>
  <p:tag name="KSO_WM_UNIT_ISCONTENTSTITLE" val="0"/>
  <p:tag name="KSO_WM_UNIT_ISNUMDGMTITLE" val="0"/>
  <p:tag name="KSO_WM_UNIT_NOCLEAR" val="0"/>
  <p:tag name="KSO_WM_UNIT_VALUE" val="30"/>
  <p:tag name="KSO_WM_DIAGRAM_GROUP_CODE" val="n1-1"/>
  <p:tag name="KSO_WM_UNIT_TYPE" val="n_h_a"/>
  <p:tag name="KSO_WM_UNIT_INDEX" val="1_1_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800000011920929,&quot;colorType&quot;:1,&quot;foreColorIndex&quot;:5,&quot;pos&quot;:1,&quot;transparency&quot;:0},{&quot;brightness&quot;:0.4000000059604645,&quot;colorType&quot;:1,&quot;foreColorIndex&quot;:5,&quot;pos&quot;:0,&quot;transparency&quot;:0},{&quot;brightness&quot;:0,&quot;colorType&quot;:1,&quot;foreColorIndex&quot;:5,&quot;pos&quot;:0.3400000035762787,&quot;transparency&quot;:0},{&quot;brightness&quot;:0,&quot;colorType&quot;:1,&quot;foreColorIndex&quot;:5,&quot;pos&quot;:0.6200000047683716,&quot;transparency&quot;:0}],&quot;type&quot;:3},&quot;glow&quot;:{&quot;colorType&quot;:0},&quot;line&quot;:{&quot;gradient&quot;:[{&quot;brightness&quot;:0.800000011920929,&quot;colorType&quot;:1,&quot;foreColorIndex&quot;:5,&quot;pos&quot;:0,&quot;transparency&quot;:0},{&quot;brightness&quot;:0,&quot;colorType&quot;:2,&quot;pos&quot;:0.3700000047683716,&quot;rgb&quot;:&quot;#ffffff&quot;,&quot;transparency&quot;:0},{&quot;brightness&quot;:0.800000011920929,&quot;colorType&quot;:1,&quot;foreColorIndex&quot;:5,&quot;pos&quot;:0.7099999785423279,&quot;transparency&quot;:0},{&quot;brightness&quot;:0,&quot;colorType&quot;:2,&quot;pos&quot;:1,&quot;rgb&quot;:&quot;#ffffff&quot;,&quot;transparency&quot;:0}],&quot;type&quot;:2},&quot;shadow&quot;:{&quot;brightness&quot;:0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项标题"/>
  <p:tag name="KSO_WM_UNIT_FILL_TYPE" val="3"/>
  <p:tag name="KSO_WM_DIAGRAM_USE_COLOR_VALUE" val="{&quot;color_scheme&quot;:1,&quot;color_type&quot;:1,&quot;theme_color_indexes&quot;:[5,6,5,6,5,6]}"/>
</p:tagLst>
</file>

<file path=ppt/tags/tag29.xml><?xml version="1.0" encoding="utf-8"?>
<p:tagLst xmlns:p="http://schemas.openxmlformats.org/presentationml/2006/main">
  <p:tag name="KSO_WM_UNIT_FILL_FORE_SCHEMECOLOR_INDEX_1_BRIGHTNESS" val="0.4"/>
  <p:tag name="KSO_WM_UNIT_FILL_FORE_SCHEMECOLOR_INDEX_1" val="10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0"/>
  <p:tag name="KSO_WM_UNIT_FILL_FORE_SCHEMECOLOR_INDEX_2_POS" val="0.48"/>
  <p:tag name="KSO_WM_UNIT_FILL_FORE_SCHEMECOLOR_INDEX_2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UNIT_ID" val="diagram20230964_4*n_h_h_a*1_2_2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2_1"/>
  <p:tag name="KSO_WM_DIAGRAM_VERSION" val="3"/>
  <p:tag name="KSO_WM_DIAGRAM_COLOR_TRICK" val="3"/>
  <p:tag name="KSO_WM_DIAGRAM_COLOR_TEXT_CAN_REMOVE" val="n"/>
  <p:tag name="KSO_WM_UNIT_VALUE" val="6"/>
  <p:tag name="KSO_WM_DIAGRAM_GROUP_CODE" val="n1-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6000000238418579,&quot;colorType&quot;:1,&quot;foreColorIndex&quot;:6,&quot;pos&quot;:0,&quot;transparency&quot;:0},{&quot;brightness&quot;:0,&quot;colorType&quot;:1,&quot;foreColorIndex&quot;:6,&quot;pos&quot;:0.47999998927116394,&quot;transparency&quot;:0}],&quot;type&quot;:3},&quot;glow&quot;:{&quot;colorType&quot;:0},&quot;line&quot;:{&quot;solidLine&quot;:{&quot;brightness&quot;:0,&quot;colorType&quot;:1,&quot;foreColorIndex&quot;:6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6"/>
  <p:tag name="KSO_WM_DIAGRAM_USE_COLOR_VALUE" val="{&quot;color_scheme&quot;:1,&quot;color_type&quot;:1,&quot;theme_color_indexes&quot;:[5,6,5,6,5,6]}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36_4*n_h_h_f*1_2_1_1"/>
  <p:tag name="KSO_WM_TEMPLATE_CATEGORY" val="diagram"/>
  <p:tag name="KSO_WM_TEMPLATE_INDEX" val="20231636"/>
  <p:tag name="KSO_WM_UNIT_LAYERLEVEL" val="1_1_1_1"/>
  <p:tag name="KSO_WM_TAG_VERSION" val="3.0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80"/>
  <p:tag name="KSO_WM_DIAGRAM_GROUP_CODE" val="n1-1"/>
  <p:tag name="KSO_WM_UNIT_TYPE" val="n_h_h_f"/>
  <p:tag name="KSO_WM_UNIT_INDEX" val="1_2_1_1"/>
  <p:tag name="KSO_WM_DIAGRAM_MAX_ITEMCNT" val="6"/>
  <p:tag name="KSO_WM_DIAGRAM_MIN_ITEMCNT" val="2"/>
  <p:tag name="KSO_WM_DIAGRAM_VIRTUALLY_FRAME" val="{&quot;height&quot;:351.83973158468416,&quot;left&quot;:-66.86303498515936,&quot;top&quot;:126.1,&quot;width&quot;:853.7556762695312}"/>
  <p:tag name="KSO_WM_DIAGRAM_COLOR_MATCH_VALUE" val="{&quot;shape&quot;:{&quot;fill&quot;:{&quot;type&quot;:0},&quot;glow&quot;:{&quot;colorType&quot;:0},&quot;line&quot;:{&quot;gradient&quot;:[{&quot;brightness&quot;:0.800000011920929,&quot;colorType&quot;:1,&quot;foreColorIndex&quot;:6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TYPE" val="1"/>
  <p:tag name="KSO_WM_UNIT_PRESET_TEXT" val="单击此处输入你的项正文，文字是您思想的提炼，请尽量言简意赅的阐述观点"/>
  <p:tag name="KSO_WM_UNIT_TEXT_FILL_FORE_SCHEMECOLOR_INDEX" val="1"/>
  <p:tag name="KSO_WM_UNIT_TEXT_FILL_TYPE" val="1"/>
  <p:tag name="KSO_WM_UNIT_LINE_FORE_SCHEMECOLOR_INDEX" val="5"/>
  <p:tag name="KSO_WM_UNIT_USESOURCEFORMAT_APPLY" val="1"/>
</p:tagLst>
</file>

<file path=ppt/tags/tag30.xml><?xml version="1.0" encoding="utf-8"?>
<p:tagLst xmlns:p="http://schemas.openxmlformats.org/presentationml/2006/main">
  <p:tag name="KSO_WM_UNIT_FILL_FORE_SCHEMECOLOR_INDEX_1_BRIGHTNESS" val="0"/>
  <p:tag name="KSO_WM_UNIT_FILL_FORE_SCHEMECOLOR_INDEX_1" val="10"/>
  <p:tag name="KSO_WM_UNIT_FILL_FORE_SCHEMECOLOR_INDEX_1_POS" val="0.04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0.54"/>
  <p:tag name="KSO_WM_UNIT_FILL_FORE_SCHEMECOLOR_INDEX_2_TRANS" val="0"/>
  <p:tag name="KSO_WM_UNIT_FILL_FORE_SCHEMECOLOR_INDEX_3_BRIGHTNESS" val="0"/>
  <p:tag name="KSO_WM_UNIT_FILL_FORE_SCHEMECOLOR_INDEX_3" val="5"/>
  <p:tag name="KSO_WM_UNIT_FILL_FORE_SCHEMECOLOR_INDEX_3_POS" val="1"/>
  <p:tag name="KSO_WM_UNIT_FILL_FORE_SCHEMECOLOR_INDEX_3_TRANS" val="0"/>
  <p:tag name="KSO_WM_UNIT_FILL_GRADIENT_TYPE" val="0"/>
  <p:tag name="KSO_WM_UNIT_FILL_GRADIENT_ANGLE" val="45"/>
  <p:tag name="KSO_WM_UNIT_FILL_GRADIENT_DIRECTION" val="0"/>
  <p:tag name="KSO_WM_UNIT_TEXT_FILL_FORE_SCHEMECOLOR_INDEX_BRIGHTNESS" val="0"/>
  <p:tag name="KSO_WM_UNIT_TEXT_FILL_TYPE" val="1"/>
  <p:tag name="KSO_WM_UNIT_LINE_FORE_SCHEMECOLOR_INDEX_1_BRIGHTNESS" val="0.55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.95"/>
  <p:tag name="KSO_WM_UNIT_LINE_FORE_SCHEMECOLOR_INDEX_2" val="5"/>
  <p:tag name="KSO_WM_UNIT_LINE_FORE_SCHEMECOLOR_INDEX_2_POS" val="0.37"/>
  <p:tag name="KSO_WM_UNIT_LINE_FORE_SCHEMECOLOR_INDEX_2_TRANS" val="0"/>
  <p:tag name="KSO_WM_UNIT_LINE_FORE_SCHEMECOLOR_INDEX_3_BRIGHTNESS" val="0.7"/>
  <p:tag name="KSO_WM_UNIT_LINE_FORE_SCHEMECOLOR_INDEX_3" val="5"/>
  <p:tag name="KSO_WM_UNIT_LINE_FORE_SCHEMECOLOR_INDEX_3_POS" val="0.71"/>
  <p:tag name="KSO_WM_UNIT_LINE_FORE_SCHEMECOLOR_INDEX_3_TRANS" val="0"/>
  <p:tag name="KSO_WM_UNIT_LINE_FORE_SCHEMECOLOR_INDEX_4_BRIGHTNESS" val="0"/>
  <p:tag name="KSO_WM_UNIT_LINE_FORE_SCHEMECOLOR_INDEX_4" val="14"/>
  <p:tag name="KSO_WM_UNIT_LINE_FORE_SCHEMECOLOR_INDEX_4_POS" val="1"/>
  <p:tag name="KSO_WM_UNIT_LINE_FORE_SCHEMECOLOR_INDEX_4_TRANS" val="0"/>
  <p:tag name="KSO_WM_UNIT_LINE_GRADIENT_TYPE" val="0"/>
  <p:tag name="KSO_WM_UNIT_LINE_GRADIENT_ANGLE" val="270"/>
  <p:tag name="KSO_WM_UNIT_LINE_GRADIENT_DIRECTION" val="6"/>
  <p:tag name="KSO_WM_UNIT_LINE_FILL_TYPE" val="5"/>
  <p:tag name="KSO_WM_UNIT_SHADOW_SCHEMECOLOR_INDEX_BRIGHTNESS" val="0"/>
  <p:tag name="KSO_WM_UNIT_SHADOW_SCHEMECOLOR_INDEX" val="5"/>
  <p:tag name="KSO_WM_UNIT_HIGHLIGHT" val="0"/>
  <p:tag name="KSO_WM_UNIT_COMPATIBLE" val="0"/>
  <p:tag name="KSO_WM_UNIT_DIAGRAM_ISNUMVISUAL" val="0"/>
  <p:tag name="KSO_WM_UNIT_DIAGRAM_ISREFERUNIT" val="0"/>
  <p:tag name="KSO_WM_UNIT_ID" val="diagram20230964_4*n_h_h_i*1_2_5_1"/>
  <p:tag name="KSO_WM_TEMPLATE_CATEGORY" val="diagram"/>
  <p:tag name="KSO_WM_TEMPLATE_INDEX" val="20230964"/>
  <p:tag name="KSO_WM_UNIT_LAYERLEVEL" val="1_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UNIT_TYPE" val="n_h_h_i"/>
  <p:tag name="KSO_WM_UNIT_INDEX" val="1_2_5_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.4000000059604645,&quot;colorType&quot;:1,&quot;foreColorIndex&quot;:6,&quot;pos&quot;:0.03999999910593033,&quot;transparency&quot;:0},{&quot;brightness&quot;:0,&quot;colorType&quot;:1,&quot;foreColorIndex&quot;:6,&quot;pos&quot;:1,&quot;transparency&quot;:0},{&quot;brightness&quot;:0,&quot;colorType&quot;:1,&quot;foreColorIndex&quot;:6,&quot;pos&quot;:0.5400000214576721,&quot;transparency&quot;:0}],&quot;type&quot;:3},&quot;glow&quot;:{&quot;colorType&quot;:0},&quot;line&quot;:{&quot;gradient&quot;:[{&quot;brightness&quot;:0.800000011920929,&quot;colorType&quot;:1,&quot;foreColorIndex&quot;:8,&quot;pos&quot;:0,&quot;transparency&quot;:0},{&quot;brightness&quot;:0.949999988079071,&quot;colorType&quot;:2,&quot;pos&quot;:0.3700000047683716,&quot;rgb&quot;:&quot;#fdfeff&quot;,&quot;transparency&quot;:0},{&quot;brightness&quot;:0.800000011920929,&quot;colorType&quot;:1,&quot;foreColorIndex&quot;:8,&quot;pos&quot;:0.7099999785423279,&quot;transparency&quot;:0},{&quot;brightness&quot;:0,&quot;colorType&quot;:2,&quot;pos&quot;:1,&quot;rgb&quot;:&quot;#ffffff&quot;,&quot;transparency&quot;:0}],&quot;type&quot;:2},&quot;shadow&quot;:{&quot;brightness&quot;:0,&quot;colorType&quot;:1,&quot;foreColorIndex&quot;:8,&quot;transparency&quot;:0.54000002145767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5,6,5,6,5,6]}"/>
</p:tagLst>
</file>

<file path=ppt/tags/tag31.xml><?xml version="1.0" encoding="utf-8"?>
<p:tagLst xmlns:p="http://schemas.openxmlformats.org/presentationml/2006/main">
  <p:tag name="RESOURCE_RECORD_KEY" val="{&quot;70&quot;:[3312650]}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3_3*m_i*1_1"/>
  <p:tag name="KSO_WM_TEMPLATE_CATEGORY" val="diagram"/>
  <p:tag name="KSO_WM_TEMPLATE_INDEX" val="20231493"/>
  <p:tag name="KSO_WM_UNIT_LAYERLEVEL" val="1_1"/>
  <p:tag name="KSO_WM_TAG_VERSION" val="3.0"/>
  <p:tag name="KSO_WM_DIAGRAM_GROUP_CODE" val="m1-1"/>
  <p:tag name="KSO_WM_UNIT_TYPE" val="m_i"/>
  <p:tag name="KSO_WM_UNIT_INDEX" val="1_1"/>
  <p:tag name="KSO_WM_DIAGRAM_VERSION" val="3"/>
  <p:tag name="KSO_WM_DIAGRAM_COLOR_TRICK" val="1"/>
  <p:tag name="KSO_WM_DIAGRAM_COLOR_TEXT_CAN_REMOVE" val="n"/>
  <p:tag name="KSO_WM_DIAGRAM_MAX_ITEMCNT" val="4"/>
  <p:tag name="KSO_WM_DIAGRAM_MIN_ITEMCNT" val="1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type&quot;:0},&quot;glow&quot;:{&quot;colorType&quot;:0},&quot;line&quot;:{&quot;solidLine&quot;:{&quot;brightness&quot;:-0.25,&quot;colorType&quot;:1,&quot;foreColorIndex&quot;:2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LINE_FORE_SCHEMECOLOR_INDEX" val="2"/>
  <p:tag name="KSO_WM_DIAGRAM_USE_COLOR_VALUE" val="{&quot;color_scheme&quot;:1,&quot;color_type&quot;:1,&quot;theme_color_indexes&quot;:[9,10,9,10,9,10]}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3_3*m_h_i*1_1_1"/>
  <p:tag name="KSO_WM_TEMPLATE_CATEGORY" val="diagram"/>
  <p:tag name="KSO_WM_TEMPLATE_INDEX" val="20231493"/>
  <p:tag name="KSO_WM_UNIT_LAYERLEVEL" val="1_1_1"/>
  <p:tag name="KSO_WM_TAG_VERSION" val="3.0"/>
  <p:tag name="KSO_WM_DIAGRAM_GROUP_CODE" val="m1-1"/>
  <p:tag name="KSO_WM_UNIT_TYPE" val="m_h_i"/>
  <p:tag name="KSO_WM_UNIT_INDEX" val="1_1_1"/>
  <p:tag name="KSO_WM_DIAGRAM_VERSION" val="3"/>
  <p:tag name="KSO_WM_DIAGRAM_COLOR_TRICK" val="1"/>
  <p:tag name="KSO_WM_DIAGRAM_COLOR_TEXT_CAN_REMOVE" val="n"/>
  <p:tag name="KSO_WM_DIAGRAM_MAX_ITEMCNT" val="4"/>
  <p:tag name="KSO_WM_DIAGRAM_MIN_ITEMCNT" val="1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DIAGRAM_USE_COLOR_VALUE" val="{&quot;color_scheme&quot;:1,&quot;color_type&quot;:1,&quot;theme_color_indexes&quot;:[9,10,9,10,9,10]}"/>
</p:tagLst>
</file>

<file path=ppt/tags/tag34.xml><?xml version="1.0" encoding="utf-8"?>
<p:tagLst xmlns:p="http://schemas.openxmlformats.org/presentationml/2006/main">
  <p:tag name="KSO_WM_UNIT_COMPATIBLE" val="0"/>
  <p:tag name="KSO_WM_UNIT_DIAGRAM_ISREFERUNIT" val="0"/>
  <p:tag name="KSO_WM_TEMPLATE_CATEGORY" val="diagram"/>
  <p:tag name="KSO_WM_UNIT_LAYERLEVEL" val="1_1_1"/>
  <p:tag name="KSO_WM_DIAGRAM_GROUP_CODE" val="m1-1"/>
  <p:tag name="KSO_WM_DIAGRAM_VERSION" val="3"/>
  <p:tag name="KSO_WM_DIAGRAM_COLOR_TEXT_CAN_REMOVE" val="n"/>
  <p:tag name="KSO_WM_DIAGRAM_MIN_ITEMCNT" val="1"/>
  <p:tag name="KSO_WM_UNIT_HIGHLIGHT" val="0"/>
  <p:tag name="KSO_WM_UNIT_DIAGRAM_ISNUMVISUAL" val="0"/>
  <p:tag name="KSO_WM_UNIT_ID" val="diagram20231493_3*m_h_f*1_2_1"/>
  <p:tag name="KSO_WM_TEMPLATE_INDEX" val="20231493"/>
  <p:tag name="KSO_WM_TAG_VERSION" val="3.0"/>
  <p:tag name="KSO_WM_UNIT_SUBTYPE" val="a"/>
  <p:tag name="KSO_WM_UNIT_NOCLEAR" val="0"/>
  <p:tag name="KSO_WM_UNIT_TYPE" val="m_h_f"/>
  <p:tag name="KSO_WM_UNIT_INDEX" val="1_2_1"/>
  <p:tag name="KSO_WM_UNIT_VALUE" val="28"/>
  <p:tag name="KSO_WM_DIAGRAM_COLOR_TRICK" val="1"/>
  <p:tag name="KSO_WM_DIAGRAM_MAX_ITEMCNT" val="4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输入你的项正文，文字是您思想的提炼"/>
  <p:tag name="KSO_WM_UNIT_FILL_TYPE" val="1"/>
  <p:tag name="KSO_WM_UNIT_FILL_FORE_SCHEMECOLOR_INDEX" val="13"/>
  <p:tag name="KSO_WM_UNIT_FILL_FORE_SCHEMECOLOR_INDEX_BRIGHTNESS" val="0.6"/>
  <p:tag name="KSO_WM_UNIT_TEXT_FILL_FORE_SCHEMECOLOR_INDEX" val="1"/>
  <p:tag name="KSO_WM_UNIT_TEXT_FILL_TYPE" val="1"/>
  <p:tag name="KSO_WM_DIAGRAM_USE_COLOR_VALUE" val="{&quot;color_scheme&quot;:1,&quot;color_type&quot;:1,&quot;theme_color_indexes&quot;:[9,10,9,10,9,10]}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3_3*m_h_i*1_2_1"/>
  <p:tag name="KSO_WM_TEMPLATE_CATEGORY" val="diagram"/>
  <p:tag name="KSO_WM_TEMPLATE_INDEX" val="20231493"/>
  <p:tag name="KSO_WM_UNIT_LAYERLEVEL" val="1_1_1"/>
  <p:tag name="KSO_WM_TAG_VERSION" val="3.0"/>
  <p:tag name="KSO_WM_DIAGRAM_GROUP_CODE" val="m1-1"/>
  <p:tag name="KSO_WM_UNIT_TYPE" val="m_h_i"/>
  <p:tag name="KSO_WM_UNIT_INDEX" val="1_2_1"/>
  <p:tag name="KSO_WM_DIAGRAM_VERSION" val="3"/>
  <p:tag name="KSO_WM_DIAGRAM_COLOR_TRICK" val="1"/>
  <p:tag name="KSO_WM_DIAGRAM_COLOR_TEXT_CAN_REMOVE" val="n"/>
  <p:tag name="KSO_WM_DIAGRAM_MAX_ITEMCNT" val="4"/>
  <p:tag name="KSO_WM_DIAGRAM_MIN_ITEMCNT" val="1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DIAGRAM_USE_COLOR_VALUE" val="{&quot;color_scheme&quot;:1,&quot;color_type&quot;:1,&quot;theme_color_indexes&quot;:[9,10,9,10,9,10]}"/>
</p:tagLst>
</file>

<file path=ppt/tags/tag36.xml><?xml version="1.0" encoding="utf-8"?>
<p:tagLst xmlns:p="http://schemas.openxmlformats.org/presentationml/2006/main">
  <p:tag name="KSO_WM_UNIT_COMPATIBLE" val="0"/>
  <p:tag name="KSO_WM_UNIT_DIAGRAM_ISREFERUNIT" val="0"/>
  <p:tag name="KSO_WM_TEMPLATE_CATEGORY" val="diagram"/>
  <p:tag name="KSO_WM_UNIT_LAYERLEVEL" val="1_1_1"/>
  <p:tag name="KSO_WM_DIAGRAM_GROUP_CODE" val="m1-1"/>
  <p:tag name="KSO_WM_DIAGRAM_VERSION" val="3"/>
  <p:tag name="KSO_WM_DIAGRAM_COLOR_TEXT_CAN_REMOVE" val="n"/>
  <p:tag name="KSO_WM_DIAGRAM_MIN_ITEMCNT" val="1"/>
  <p:tag name="KSO_WM_UNIT_HIGHLIGHT" val="0"/>
  <p:tag name="KSO_WM_UNIT_DIAGRAM_ISNUMVISUAL" val="0"/>
  <p:tag name="KSO_WM_UNIT_ID" val="diagram20231493_3*m_h_f*1_1_1"/>
  <p:tag name="KSO_WM_TEMPLATE_INDEX" val="20231493"/>
  <p:tag name="KSO_WM_TAG_VERSION" val="3.0"/>
  <p:tag name="KSO_WM_UNIT_SUBTYPE" val="a"/>
  <p:tag name="KSO_WM_UNIT_NOCLEAR" val="0"/>
  <p:tag name="KSO_WM_UNIT_TYPE" val="m_h_f"/>
  <p:tag name="KSO_WM_UNIT_INDEX" val="1_1_1"/>
  <p:tag name="KSO_WM_UNIT_VALUE" val="28"/>
  <p:tag name="KSO_WM_DIAGRAM_COLOR_TRICK" val="1"/>
  <p:tag name="KSO_WM_DIAGRAM_MAX_ITEMCNT" val="4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输入你的项正文，文字是您思想的提炼"/>
  <p:tag name="KSO_WM_UNIT_FILL_TYPE" val="1"/>
  <p:tag name="KSO_WM_UNIT_FILL_FORE_SCHEMECOLOR_INDEX" val="13"/>
  <p:tag name="KSO_WM_UNIT_FILL_FORE_SCHEMECOLOR_INDEX_BRIGHTNESS" val="0.6"/>
  <p:tag name="KSO_WM_UNIT_TEXT_FILL_FORE_SCHEMECOLOR_INDEX" val="1"/>
  <p:tag name="KSO_WM_UNIT_TEXT_FILL_TYPE" val="1"/>
  <p:tag name="KSO_WM_DIAGRAM_USE_COLOR_VALUE" val="{&quot;color_scheme&quot;:1,&quot;color_type&quot;:1,&quot;theme_color_indexes&quot;:[9,10,9,10,9,10]}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3_3*m_h_i*1_3_1"/>
  <p:tag name="KSO_WM_TEMPLATE_CATEGORY" val="diagram"/>
  <p:tag name="KSO_WM_TEMPLATE_INDEX" val="20231493"/>
  <p:tag name="KSO_WM_UNIT_LAYERLEVEL" val="1_1_1"/>
  <p:tag name="KSO_WM_TAG_VERSION" val="3.0"/>
  <p:tag name="KSO_WM_DIAGRAM_GROUP_CODE" val="m1-1"/>
  <p:tag name="KSO_WM_UNIT_TYPE" val="m_h_i"/>
  <p:tag name="KSO_WM_UNIT_INDEX" val="1_3_1"/>
  <p:tag name="KSO_WM_DIAGRAM_VERSION" val="3"/>
  <p:tag name="KSO_WM_DIAGRAM_COLOR_TRICK" val="1"/>
  <p:tag name="KSO_WM_DIAGRAM_COLOR_TEXT_CAN_REMOVE" val="n"/>
  <p:tag name="KSO_WM_DIAGRAM_MAX_ITEMCNT" val="4"/>
  <p:tag name="KSO_WM_DIAGRAM_MIN_ITEMCNT" val="1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DIAGRAM_USE_COLOR_VALUE" val="{&quot;color_scheme&quot;:1,&quot;color_type&quot;:1,&quot;theme_color_indexes&quot;:[9,10,9,10,9,10]}"/>
</p:tagLst>
</file>

<file path=ppt/tags/tag38.xml><?xml version="1.0" encoding="utf-8"?>
<p:tagLst xmlns:p="http://schemas.openxmlformats.org/presentationml/2006/main">
  <p:tag name="KSO_WM_UNIT_COMPATIBLE" val="0"/>
  <p:tag name="KSO_WM_UNIT_DIAGRAM_ISREFERUNIT" val="0"/>
  <p:tag name="KSO_WM_TEMPLATE_CATEGORY" val="diagram"/>
  <p:tag name="KSO_WM_UNIT_LAYERLEVEL" val="1_1_1"/>
  <p:tag name="KSO_WM_DIAGRAM_GROUP_CODE" val="m1-1"/>
  <p:tag name="KSO_WM_DIAGRAM_VERSION" val="3"/>
  <p:tag name="KSO_WM_DIAGRAM_COLOR_TEXT_CAN_REMOVE" val="n"/>
  <p:tag name="KSO_WM_DIAGRAM_MIN_ITEMCNT" val="1"/>
  <p:tag name="KSO_WM_UNIT_HIGHLIGHT" val="0"/>
  <p:tag name="KSO_WM_UNIT_DIAGRAM_ISNUMVISUAL" val="0"/>
  <p:tag name="KSO_WM_UNIT_ID" val="diagram20231493_3*m_h_f*1_3_1"/>
  <p:tag name="KSO_WM_TEMPLATE_INDEX" val="20231493"/>
  <p:tag name="KSO_WM_TAG_VERSION" val="3.0"/>
  <p:tag name="KSO_WM_UNIT_SUBTYPE" val="a"/>
  <p:tag name="KSO_WM_UNIT_NOCLEAR" val="0"/>
  <p:tag name="KSO_WM_UNIT_TYPE" val="m_h_f"/>
  <p:tag name="KSO_WM_UNIT_INDEX" val="1_3_1"/>
  <p:tag name="KSO_WM_UNIT_VALUE" val="28"/>
  <p:tag name="KSO_WM_DIAGRAM_COLOR_TRICK" val="1"/>
  <p:tag name="KSO_WM_DIAGRAM_MAX_ITEMCNT" val="4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输入你的项正文，文字是您思想的提炼"/>
  <p:tag name="KSO_WM_UNIT_FILL_TYPE" val="1"/>
  <p:tag name="KSO_WM_UNIT_FILL_FORE_SCHEMECOLOR_INDEX" val="13"/>
  <p:tag name="KSO_WM_UNIT_FILL_FORE_SCHEMECOLOR_INDEX_BRIGHTNESS" val="0.6"/>
  <p:tag name="KSO_WM_UNIT_TEXT_FILL_FORE_SCHEMECOLOR_INDEX" val="1"/>
  <p:tag name="KSO_WM_UNIT_TEXT_FILL_TYPE" val="1"/>
  <p:tag name="KSO_WM_DIAGRAM_USE_COLOR_VALUE" val="{&quot;color_scheme&quot;:1,&quot;color_type&quot;:1,&quot;theme_color_indexes&quot;:[9,10,9,10,9,10]}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3_3*m_h_a*1_1_1"/>
  <p:tag name="KSO_WM_TEMPLATE_CATEGORY" val="diagram"/>
  <p:tag name="KSO_WM_TEMPLATE_INDEX" val="20231493"/>
  <p:tag name="KSO_WM_UNIT_LAYERLEVEL" val="1_1_1"/>
  <p:tag name="KSO_WM_TAG_VERSION" val="3.0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1_1"/>
  <p:tag name="KSO_WM_UNIT_VALUE" val="9"/>
  <p:tag name="KSO_WM_DIAGRAM_VERSION" val="3"/>
  <p:tag name="KSO_WM_DIAGRAM_COLOR_TRICK" val="1"/>
  <p:tag name="KSO_WM_DIAGRAM_COLOR_TEXT_CAN_REMOVE" val="n"/>
  <p:tag name="KSO_WM_DIAGRAM_MAX_ITEMCNT" val="4"/>
  <p:tag name="KSO_WM_DIAGRAM_MIN_ITEMCNT" val="1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添加标题"/>
  <p:tag name="KSO_WM_UNIT_TEXT_FILL_FORE_SCHEMECOLOR_INDEX" val="1"/>
  <p:tag name="KSO_WM_UNIT_TEXT_FILL_TYPE" val="1"/>
  <p:tag name="KSO_WM_DIAGRAM_USE_COLOR_VALUE" val="{&quot;color_scheme&quot;:1,&quot;color_type&quot;:1,&quot;theme_color_indexes&quot;:[9,10,9,10,9,10]}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36_4*n_h_h_f*1_2_2_1"/>
  <p:tag name="KSO_WM_TEMPLATE_CATEGORY" val="diagram"/>
  <p:tag name="KSO_WM_TEMPLATE_INDEX" val="20231636"/>
  <p:tag name="KSO_WM_UNIT_LAYERLEVEL" val="1_1_1_1"/>
  <p:tag name="KSO_WM_TAG_VERSION" val="3.0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70"/>
  <p:tag name="KSO_WM_DIAGRAM_GROUP_CODE" val="n1-1"/>
  <p:tag name="KSO_WM_UNIT_TYPE" val="n_h_h_f"/>
  <p:tag name="KSO_WM_UNIT_INDEX" val="1_2_2_1"/>
  <p:tag name="KSO_WM_DIAGRAM_MAX_ITEMCNT" val="6"/>
  <p:tag name="KSO_WM_DIAGRAM_MIN_ITEMCNT" val="2"/>
  <p:tag name="KSO_WM_DIAGRAM_VIRTUALLY_FRAME" val="{&quot;height&quot;:351.83973158468416,&quot;left&quot;:-66.86303498515936,&quot;top&quot;:126.1,&quot;width&quot;:853.7556762695312}"/>
  <p:tag name="KSO_WM_DIAGRAM_COLOR_MATCH_VALUE" val="{&quot;shape&quot;:{&quot;fill&quot;:{&quot;type&quot;:0},&quot;glow&quot;:{&quot;colorType&quot;:0},&quot;line&quot;:{&quot;gradient&quot;:[{&quot;brightness&quot;:0.800000011920929,&quot;colorType&quot;:1,&quot;foreColorIndex&quot;:6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TYPE" val="1"/>
  <p:tag name="KSO_WM_UNIT_PRESET_TEXT" val="单击此处输入你的项正文，文字是您思想的提炼，请言简意赅的阐述观点"/>
  <p:tag name="KSO_WM_UNIT_TEXT_FILL_FORE_SCHEMECOLOR_INDEX" val="1"/>
  <p:tag name="KSO_WM_UNIT_TEXT_FILL_TYPE" val="1"/>
  <p:tag name="KSO_WM_UNIT_LINE_FORE_SCHEMECOLOR_INDEX" val="5"/>
  <p:tag name="KSO_WM_UNIT_USESOURCEFORMAT_APPLY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3_3*m_h_i*1_1_2"/>
  <p:tag name="KSO_WM_TEMPLATE_CATEGORY" val="diagram"/>
  <p:tag name="KSO_WM_TEMPLATE_INDEX" val="20231493"/>
  <p:tag name="KSO_WM_UNIT_LAYERLEVEL" val="1_1_1"/>
  <p:tag name="KSO_WM_TAG_VERSION" val="3.0"/>
  <p:tag name="KSO_WM_DIAGRAM_GROUP_CODE" val="m1-1"/>
  <p:tag name="KSO_WM_UNIT_SUBTYPE" val="d"/>
  <p:tag name="KSO_WM_UNIT_TYPE" val="m_h_i"/>
  <p:tag name="KSO_WM_UNIT_INDEX" val="1_1_2"/>
  <p:tag name="KSO_WM_DIAGRAM_VERSION" val="3"/>
  <p:tag name="KSO_WM_DIAGRAM_COLOR_TRICK" val="1"/>
  <p:tag name="KSO_WM_DIAGRAM_COLOR_TEXT_CAN_REMOVE" val="n"/>
  <p:tag name="KSO_WM_DIAGRAM_MAX_ITEMCNT" val="4"/>
  <p:tag name="KSO_WM_DIAGRAM_MIN_ITEMCNT" val="1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01"/>
  <p:tag name="KSO_WM_UNIT_TEXT_FILL_FORE_SCHEMECOLOR_INDEX" val="1"/>
  <p:tag name="KSO_WM_UNIT_TEXT_FILL_TYPE" val="1"/>
  <p:tag name="KSO_WM_DIAGRAM_USE_COLOR_VALUE" val="{&quot;color_scheme&quot;:1,&quot;color_type&quot;:1,&quot;theme_color_indexes&quot;:[9,10,9,10,9,10]}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3_3*m_h_a*1_2_1"/>
  <p:tag name="KSO_WM_TEMPLATE_CATEGORY" val="diagram"/>
  <p:tag name="KSO_WM_TEMPLATE_INDEX" val="20231493"/>
  <p:tag name="KSO_WM_UNIT_LAYERLEVEL" val="1_1_1"/>
  <p:tag name="KSO_WM_TAG_VERSION" val="3.0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2_1"/>
  <p:tag name="KSO_WM_UNIT_VALUE" val="4"/>
  <p:tag name="KSO_WM_DIAGRAM_VERSION" val="3"/>
  <p:tag name="KSO_WM_DIAGRAM_COLOR_TRICK" val="1"/>
  <p:tag name="KSO_WM_DIAGRAM_COLOR_TEXT_CAN_REMOVE" val="n"/>
  <p:tag name="KSO_WM_DIAGRAM_MAX_ITEMCNT" val="4"/>
  <p:tag name="KSO_WM_DIAGRAM_MIN_ITEMCNT" val="1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添加标题"/>
  <p:tag name="KSO_WM_UNIT_TEXT_FILL_FORE_SCHEMECOLOR_INDEX" val="1"/>
  <p:tag name="KSO_WM_UNIT_TEXT_FILL_TYPE" val="1"/>
  <p:tag name="KSO_WM_DIAGRAM_USE_COLOR_VALUE" val="{&quot;color_scheme&quot;:1,&quot;color_type&quot;:1,&quot;theme_color_indexes&quot;:[9,10,9,10,9,10]}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3_3*m_h_i*1_2_2"/>
  <p:tag name="KSO_WM_TEMPLATE_CATEGORY" val="diagram"/>
  <p:tag name="KSO_WM_TEMPLATE_INDEX" val="20231493"/>
  <p:tag name="KSO_WM_UNIT_LAYERLEVEL" val="1_1_1"/>
  <p:tag name="KSO_WM_TAG_VERSION" val="3.0"/>
  <p:tag name="KSO_WM_DIAGRAM_GROUP_CODE" val="m1-1"/>
  <p:tag name="KSO_WM_UNIT_SUBTYPE" val="d"/>
  <p:tag name="KSO_WM_UNIT_TYPE" val="m_h_i"/>
  <p:tag name="KSO_WM_UNIT_INDEX" val="1_2_2"/>
  <p:tag name="KSO_WM_DIAGRAM_VERSION" val="3"/>
  <p:tag name="KSO_WM_DIAGRAM_COLOR_TRICK" val="1"/>
  <p:tag name="KSO_WM_DIAGRAM_COLOR_TEXT_CAN_REMOVE" val="n"/>
  <p:tag name="KSO_WM_DIAGRAM_MAX_ITEMCNT" val="4"/>
  <p:tag name="KSO_WM_DIAGRAM_MIN_ITEMCNT" val="1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02"/>
  <p:tag name="KSO_WM_UNIT_TEXT_FILL_FORE_SCHEMECOLOR_INDEX" val="1"/>
  <p:tag name="KSO_WM_UNIT_TEXT_FILL_TYPE" val="1"/>
  <p:tag name="KSO_WM_DIAGRAM_USE_COLOR_VALUE" val="{&quot;color_scheme&quot;:1,&quot;color_type&quot;:1,&quot;theme_color_indexes&quot;:[9,10,9,10,9,10]}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3_3*m_h_a*1_3_1"/>
  <p:tag name="KSO_WM_TEMPLATE_CATEGORY" val="diagram"/>
  <p:tag name="KSO_WM_TEMPLATE_INDEX" val="20231493"/>
  <p:tag name="KSO_WM_UNIT_LAYERLEVEL" val="1_1_1"/>
  <p:tag name="KSO_WM_TAG_VERSION" val="3.0"/>
  <p:tag name="KSO_WM_UNIT_ISCONTENTSTITLE" val="0"/>
  <p:tag name="KSO_WM_UNIT_ISNUMDGMTITLE" val="0"/>
  <p:tag name="KSO_WM_UNIT_NOCLEAR" val="0"/>
  <p:tag name="KSO_WM_DIAGRAM_GROUP_CODE" val="m1-1"/>
  <p:tag name="KSO_WM_UNIT_TYPE" val="m_h_a"/>
  <p:tag name="KSO_WM_UNIT_INDEX" val="1_3_1"/>
  <p:tag name="KSO_WM_UNIT_VALUE" val="4"/>
  <p:tag name="KSO_WM_DIAGRAM_VERSION" val="3"/>
  <p:tag name="KSO_WM_DIAGRAM_COLOR_TRICK" val="1"/>
  <p:tag name="KSO_WM_DIAGRAM_COLOR_TEXT_CAN_REMOVE" val="n"/>
  <p:tag name="KSO_WM_DIAGRAM_MAX_ITEMCNT" val="4"/>
  <p:tag name="KSO_WM_DIAGRAM_MIN_ITEMCNT" val="1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添加标题"/>
  <p:tag name="KSO_WM_UNIT_TEXT_FILL_FORE_SCHEMECOLOR_INDEX" val="1"/>
  <p:tag name="KSO_WM_UNIT_TEXT_FILL_TYPE" val="1"/>
  <p:tag name="KSO_WM_DIAGRAM_USE_COLOR_VALUE" val="{&quot;color_scheme&quot;:1,&quot;color_type&quot;:1,&quot;theme_color_indexes&quot;:[9,10,9,10,9,10]}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3_3*m_h_i*1_3_2"/>
  <p:tag name="KSO_WM_TEMPLATE_CATEGORY" val="diagram"/>
  <p:tag name="KSO_WM_TEMPLATE_INDEX" val="20231493"/>
  <p:tag name="KSO_WM_UNIT_LAYERLEVEL" val="1_1_1"/>
  <p:tag name="KSO_WM_TAG_VERSION" val="3.0"/>
  <p:tag name="KSO_WM_DIAGRAM_GROUP_CODE" val="m1-1"/>
  <p:tag name="KSO_WM_UNIT_SUBTYPE" val="d"/>
  <p:tag name="KSO_WM_UNIT_TYPE" val="m_h_i"/>
  <p:tag name="KSO_WM_UNIT_INDEX" val="1_3_2"/>
  <p:tag name="KSO_WM_DIAGRAM_VERSION" val="3"/>
  <p:tag name="KSO_WM_DIAGRAM_COLOR_TRICK" val="1"/>
  <p:tag name="KSO_WM_DIAGRAM_COLOR_TEXT_CAN_REMOVE" val="n"/>
  <p:tag name="KSO_WM_DIAGRAM_MAX_ITEMCNT" val="4"/>
  <p:tag name="KSO_WM_DIAGRAM_MIN_ITEMCNT" val="1"/>
  <p:tag name="KSO_WM_DIAGRAM_VIRTUALLY_FRAME" val="{&quot;height&quot;:416.20001220703125,&quot;left&quot;:-120.375,&quot;top&quot;:61.918734053964684,&quot;width&quot;:960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03"/>
  <p:tag name="KSO_WM_UNIT_TEXT_FILL_FORE_SCHEMECOLOR_INDEX" val="1"/>
  <p:tag name="KSO_WM_UNIT_TEXT_FILL_TYPE" val="1"/>
  <p:tag name="KSO_WM_DIAGRAM_USE_COLOR_VALUE" val="{&quot;color_scheme&quot;:1,&quot;color_type&quot;:1,&quot;theme_color_indexes&quot;:[9,10,9,10,9,10]}"/>
</p:tagLst>
</file>

<file path=ppt/tags/tag45.xml><?xml version="1.0" encoding="utf-8"?>
<p:tagLst xmlns:p="http://schemas.openxmlformats.org/presentationml/2006/main">
  <p:tag name="RESOURCE_RECORD_KEY" val="{&quot;70&quot;:[3317763]}"/>
</p:tagLst>
</file>

<file path=ppt/tags/tag46.xml><?xml version="1.0" encoding="utf-8"?>
<p:tagLst xmlns:p="http://schemas.openxmlformats.org/presentationml/2006/main">
  <p:tag name="TABLE_ENDDRAG_ORIGIN_RECT" val="349*79"/>
  <p:tag name="TABLE_ENDDRAG_RECT" val="71*109*349*79"/>
</p:tagLst>
</file>

<file path=ppt/tags/tag47.xml><?xml version="1.0" encoding="utf-8"?>
<p:tagLst xmlns:p="http://schemas.openxmlformats.org/presentationml/2006/main">
  <p:tag name="TABLE_ENDDRAG_ORIGIN_RECT" val="458*55"/>
  <p:tag name="TABLE_ENDDRAG_RECT" val="18*202*458*55"/>
</p:tagLst>
</file>

<file path=ppt/tags/tag48.xml><?xml version="1.0" encoding="utf-8"?>
<p:tagLst xmlns:p="http://schemas.openxmlformats.org/presentationml/2006/main">
  <p:tag name="TABLE_ENDDRAG_ORIGIN_RECT" val="585*60"/>
  <p:tag name="TABLE_ENDDRAG_RECT" val="71*282*585*60"/>
</p:tagLst>
</file>

<file path=ppt/tags/tag49.xml><?xml version="1.0" encoding="utf-8"?>
<p:tagLst xmlns:p="http://schemas.openxmlformats.org/presentationml/2006/main">
  <p:tag name="COMMONDATA" val="eyJoZGlkIjoiODRmYmNjODQ0NTc0NjBiOTQwMDlhMGVhYjk3YjU4NTUifQ=="/>
  <p:tag name="resource_record_key" val="{&quot;70&quot;:[3317763,3312650]}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36_4*n_h_h_f*1_2_3_1"/>
  <p:tag name="KSO_WM_TEMPLATE_CATEGORY" val="diagram"/>
  <p:tag name="KSO_WM_TEMPLATE_INDEX" val="20231636"/>
  <p:tag name="KSO_WM_UNIT_LAYERLEVEL" val="1_1_1_1"/>
  <p:tag name="KSO_WM_TAG_VERSION" val="3.0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80"/>
  <p:tag name="KSO_WM_DIAGRAM_GROUP_CODE" val="n1-1"/>
  <p:tag name="KSO_WM_UNIT_TYPE" val="n_h_h_f"/>
  <p:tag name="KSO_WM_UNIT_INDEX" val="1_2_3_1"/>
  <p:tag name="KSO_WM_DIAGRAM_MAX_ITEMCNT" val="6"/>
  <p:tag name="KSO_WM_DIAGRAM_MIN_ITEMCNT" val="2"/>
  <p:tag name="KSO_WM_DIAGRAM_VIRTUALLY_FRAME" val="{&quot;height&quot;:351.83973158468416,&quot;left&quot;:-66.86303498515936,&quot;top&quot;:126.1,&quot;width&quot;:853.7556762695312}"/>
  <p:tag name="KSO_WM_DIAGRAM_COLOR_MATCH_VALUE" val="{&quot;shape&quot;:{&quot;fill&quot;:{&quot;type&quot;:0},&quot;glow&quot;:{&quot;colorType&quot;:0},&quot;line&quot;:{&quot;gradient&quot;:[{&quot;brightness&quot;:0.800000011920929,&quot;colorType&quot;:1,&quot;foreColorIndex&quot;:6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TYPE" val="1"/>
  <p:tag name="KSO_WM_UNIT_PRESET_TEXT" val="单击此处输入你的项正文，文字是您思想的提炼，请尽量言简意赅的阐述观点"/>
  <p:tag name="KSO_WM_UNIT_TEXT_FILL_FORE_SCHEMECOLOR_INDEX" val="1"/>
  <p:tag name="KSO_WM_UNIT_TEXT_FILL_TYPE" val="1"/>
  <p:tag name="KSO_WM_UNIT_LINE_FORE_SCHEMECOLOR_INDEX" val="5"/>
  <p:tag name="KSO_WM_UNIT_USESOURCEFORMAT_APPLY" val="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36_4*n_h_h_f*1_2_4_1"/>
  <p:tag name="KSO_WM_TEMPLATE_CATEGORY" val="diagram"/>
  <p:tag name="KSO_WM_TEMPLATE_INDEX" val="20231636"/>
  <p:tag name="KSO_WM_UNIT_LAYERLEVEL" val="1_1_1_1"/>
  <p:tag name="KSO_WM_TAG_VERSION" val="3.0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08"/>
  <p:tag name="KSO_WM_DIAGRAM_GROUP_CODE" val="n1-1"/>
  <p:tag name="KSO_WM_UNIT_TYPE" val="n_h_h_f"/>
  <p:tag name="KSO_WM_UNIT_INDEX" val="1_2_4_1"/>
  <p:tag name="KSO_WM_DIAGRAM_MAX_ITEMCNT" val="6"/>
  <p:tag name="KSO_WM_DIAGRAM_MIN_ITEMCNT" val="2"/>
  <p:tag name="KSO_WM_DIAGRAM_VIRTUALLY_FRAME" val="{&quot;height&quot;:351.83973158468416,&quot;left&quot;:-66.86303498515936,&quot;top&quot;:126.1,&quot;width&quot;:853.7556762695312}"/>
  <p:tag name="KSO_WM_DIAGRAM_COLOR_MATCH_VALUE" val="{&quot;shape&quot;:{&quot;fill&quot;:{&quot;type&quot;:0},&quot;glow&quot;:{&quot;colorType&quot;:0},&quot;line&quot;:{&quot;gradient&quot;:[{&quot;brightness&quot;:0.800000011920929,&quot;colorType&quot;:1,&quot;foreColorIndex&quot;:6,&quot;pos&quot;:1,&quot;transparency&quot;:1},{&quot;brightness&quot;:0,&quot;colorType&quot;:1,&quot;foreColorIndex&quot;:5,&quot;pos&quot;:0.019999999552965164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TYPE" val="1"/>
  <p:tag name="KSO_WM_UNIT_PRESET_TEXT" val="单击此处输入你的项正文，文字是您思想的提炼，请尽量言简意赅的阐述观点"/>
  <p:tag name="KSO_WM_UNIT_TEXT_FILL_FORE_SCHEMECOLOR_INDEX" val="1"/>
  <p:tag name="KSO_WM_UNIT_TEXT_FILL_TYPE" val="1"/>
  <p:tag name="KSO_WM_UNIT_LINE_FORE_SCHEMECOLOR_INDEX" val="5"/>
  <p:tag name="KSO_WM_UNIT_USESOURCEFORMAT_APPLY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36_4*n_h_h_f*1_2_5_1"/>
  <p:tag name="KSO_WM_TEMPLATE_CATEGORY" val="diagram"/>
  <p:tag name="KSO_WM_TEMPLATE_INDEX" val="20231636"/>
  <p:tag name="KSO_WM_UNIT_LAYERLEVEL" val="1_1_1_1"/>
  <p:tag name="KSO_WM_TAG_VERSION" val="3.0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02"/>
  <p:tag name="KSO_WM_DIAGRAM_GROUP_CODE" val="n1-1"/>
  <p:tag name="KSO_WM_UNIT_TYPE" val="n_h_h_f"/>
  <p:tag name="KSO_WM_UNIT_INDEX" val="1_2_5_1"/>
  <p:tag name="KSO_WM_DIAGRAM_MAX_ITEMCNT" val="6"/>
  <p:tag name="KSO_WM_DIAGRAM_MIN_ITEMCNT" val="2"/>
  <p:tag name="KSO_WM_DIAGRAM_VIRTUALLY_FRAME" val="{&quot;height&quot;:351.83973158468416,&quot;left&quot;:-66.86303498515936,&quot;top&quot;:126.1,&quot;width&quot;:853.7556762695312}"/>
  <p:tag name="KSO_WM_DIAGRAM_COLOR_MATCH_VALUE" val="{&quot;shape&quot;:{&quot;fill&quot;:{&quot;type&quot;:0},&quot;glow&quot;:{&quot;colorType&quot;:0},&quot;line&quot;:{&quot;gradient&quot;:[{&quot;brightness&quot;:0.800000011920929,&quot;colorType&quot;:1,&quot;foreColorIndex&quot;:6,&quot;pos&quot;:1,&quot;transparency&quot;:1},{&quot;brightness&quot;:0,&quot;colorType&quot;:1,&quot;foreColorIndex&quot;:5,&quot;pos&quot;:0.019999999552965164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TYPE" val="1"/>
  <p:tag name="KSO_WM_UNIT_PRESET_TEXT" val="单击此处输入你的项正文，文字是您思想的提炼，请尽量言简意赅的阐述观点"/>
  <p:tag name="KSO_WM_UNIT_TEXT_FILL_FORE_SCHEMECOLOR_INDEX" val="1"/>
  <p:tag name="KSO_WM_UNIT_TEXT_FILL_TYPE" val="1"/>
  <p:tag name="KSO_WM_UNIT_LINE_FORE_SCHEMECOLOR_INDEX" val="5"/>
  <p:tag name="KSO_WM_UNIT_USESOURCEFORMAT_APPLY" val="1"/>
</p:tagLst>
</file>

<file path=ppt/tags/tag8.xml><?xml version="1.0" encoding="utf-8"?>
<p:tagLst xmlns:p="http://schemas.openxmlformats.org/presentationml/2006/main">
  <p:tag name="KSO_WM_BEAUTIFY_FLAG" val="#wm#"/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1"/>
  <p:tag name="KSO_WM_UNIT_FILL_FORE_SCHEMECOLOR_INDEX_2_BRIGHTNESS" val="0.8"/>
  <p:tag name="KSO_WM_UNIT_FILL_FORE_SCHEMECOLOR_INDEX_2" val="5"/>
  <p:tag name="KSO_WM_UNIT_FILL_FORE_SCHEMECOLOR_INDEX_2_POS" val="0.52"/>
  <p:tag name="KSO_WM_UNIT_FILL_FORE_SCHEMECOLOR_INDEX_2_TRANS" val="0.85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0964_4*n_h_i*1_1_1"/>
  <p:tag name="KSO_WM_TEMPLATE_CATEGORY" val="diagram"/>
  <p:tag name="KSO_WM_TEMPLATE_INDEX" val="20230964"/>
  <p:tag name="KSO_WM_UNIT_LAYERLEVEL" val="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UNIT_TYPE" val="n_h_i"/>
  <p:tag name="KSO_WM_UNIT_INDEX" val="1_1_1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,&quot;colorType&quot;:2,&quot;pos&quot;:0,&quot;rgb&quot;:&quot;#ffffff&quot;,&quot;transparency&quot;:1},{&quot;brightness&quot;:0.800000011920929,&quot;colorType&quot;:1,&quot;foreColorIndex&quot;:5,&quot;pos&quot;:0.5199999809265137,&quot;transparency&quot;:0.8500000238418579}],&quot;type&quot;:3},&quot;glow&quot;:{&quot;colorType&quot;:0},&quot;line&quot;:{&quot;solidLine&quot;:{&quot;brightness&quot;:0,&quot;colorType&quot;:1,&quot;foreColorIndex&quot;:5,&quot;transparency&quot;:0.899999976158142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LINE_FORE_SCHEMECOLOR_INDEX" val="5"/>
  <p:tag name="KSO_WM_DIAGRAM_USE_COLOR_VALUE" val="{&quot;color_scheme&quot;:1,&quot;color_type&quot;:1,&quot;theme_color_indexes&quot;:[5,6,5,6,5,6]}"/>
</p:tagLst>
</file>

<file path=ppt/tags/tag9.xml><?xml version="1.0" encoding="utf-8"?>
<p:tagLst xmlns:p="http://schemas.openxmlformats.org/presentationml/2006/main">
  <p:tag name="KSO_WM_BEAUTIFY_FLAG" val="#wm#"/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1"/>
  <p:tag name="KSO_WM_UNIT_FILL_FORE_SCHEMECOLOR_INDEX_2_BRIGHTNESS" val="0.8"/>
  <p:tag name="KSO_WM_UNIT_FILL_FORE_SCHEMECOLOR_INDEX_2" val="5"/>
  <p:tag name="KSO_WM_UNIT_FILL_FORE_SCHEMECOLOR_INDEX_2_POS" val="0.81"/>
  <p:tag name="KSO_WM_UNIT_FILL_FORE_SCHEMECOLOR_INDEX_2_TRANS" val="0.75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0964_4*n_h_i*1_1_2"/>
  <p:tag name="KSO_WM_TEMPLATE_CATEGORY" val="diagram"/>
  <p:tag name="KSO_WM_TEMPLATE_INDEX" val="20230964"/>
  <p:tag name="KSO_WM_UNIT_LAYERLEVEL" val="1_1_1"/>
  <p:tag name="KSO_WM_TAG_VERSION" val="3.0"/>
  <p:tag name="KSO_WM_DIAGRAM_VERSION" val="3"/>
  <p:tag name="KSO_WM_DIAGRAM_COLOR_TRICK" val="3"/>
  <p:tag name="KSO_WM_DIAGRAM_COLOR_TEXT_CAN_REMOVE" val="n"/>
  <p:tag name="KSO_WM_DIAGRAM_GROUP_CODE" val="n1-1"/>
  <p:tag name="KSO_WM_UNIT_TYPE" val="n_h_i"/>
  <p:tag name="KSO_WM_UNIT_INDEX" val="1_1_2"/>
  <p:tag name="KSO_WM_DIAGRAM_MAX_ITEMCNT" val="6"/>
  <p:tag name="KSO_WM_DIAGRAM_MIN_ITEMCNT" val="2"/>
  <p:tag name="KSO_WM_DIAGRAM_VIRTUALLY_FRAME" val="{&quot;height&quot;:390.66531190887207,&quot;left&quot;:-22.201462796428995,&quot;top&quot;:86.57358572892318,&quot;width&quot;:764.4500122070312}"/>
  <p:tag name="KSO_WM_DIAGRAM_COLOR_MATCH_VALUE" val="{&quot;shape&quot;:{&quot;fill&quot;:{&quot;gradient&quot;:[{&quot;brightness&quot;:0,&quot;colorType&quot;:2,&quot;pos&quot;:0,&quot;rgb&quot;:&quot;#ffffff&quot;,&quot;transparency&quot;:1},{&quot;brightness&quot;:0.800000011920929,&quot;colorType&quot;:1,&quot;foreColorIndex&quot;:5,&quot;pos&quot;:0.8100000023841858,&quot;transparency&quot;:0.75}],&quot;type&quot;:3},&quot;glow&quot;:{&quot;colorType&quot;:0},&quot;line&quot;:{&quot;solidLine&quot;:{&quot;brightness&quot;:0,&quot;colorType&quot;:1,&quot;foreColorIndex&quot;:5,&quot;transparency&quot;:0.7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LINE_FORE_SCHEMECOLOR_INDEX" val="5"/>
  <p:tag name="KSO_WM_DIAGRAM_USE_COLOR_VALUE" val="{&quot;color_scheme&quot;:1,&quot;color_type&quot;:1,&quot;theme_color_indexes&quot;:[5,6,5,6,5,6]}"/>
</p:tagLst>
</file>

<file path=ppt/theme/theme1.xml><?xml version="1.0" encoding="utf-8"?>
<a:theme xmlns:a="http://schemas.openxmlformats.org/drawingml/2006/main" name="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D39"/>
      </a:accent1>
      <a:accent2>
        <a:srgbClr val="008F77"/>
      </a:accent2>
      <a:accent3>
        <a:srgbClr val="ED7D31"/>
      </a:accent3>
      <a:accent4>
        <a:srgbClr val="FFC000"/>
      </a:accent4>
      <a:accent5>
        <a:srgbClr val="5B9BD5"/>
      </a:accent5>
      <a:accent6>
        <a:srgbClr val="F4F9F1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3666</Words>
  <Application>WPS 演示</Application>
  <PresentationFormat>On-screen Show (4:3)</PresentationFormat>
  <Paragraphs>471</Paragraphs>
  <Slides>28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52" baseType="lpstr">
      <vt:lpstr>Arial</vt:lpstr>
      <vt:lpstr>宋体</vt:lpstr>
      <vt:lpstr>Wingdings</vt:lpstr>
      <vt:lpstr>微软雅黑</vt:lpstr>
      <vt:lpstr>DIN Light</vt:lpstr>
      <vt:lpstr>微软雅黑 Light</vt:lpstr>
      <vt:lpstr>Calibri</vt:lpstr>
      <vt:lpstr>等线</vt:lpstr>
      <vt:lpstr>Segoe UI</vt:lpstr>
      <vt:lpstr>Segoe UI Light</vt:lpstr>
      <vt:lpstr>Cambria</vt:lpstr>
      <vt:lpstr>思源黑体 CN Light</vt:lpstr>
      <vt:lpstr>思源黑体 CN Bold</vt:lpstr>
      <vt:lpstr>黑体</vt:lpstr>
      <vt:lpstr>思源黑体 CN Light</vt:lpstr>
      <vt:lpstr>-apple-system</vt:lpstr>
      <vt:lpstr>Segoe Print</vt:lpstr>
      <vt:lpstr>Times New Roman</vt:lpstr>
      <vt:lpstr>思源黑体 CN Regular</vt:lpstr>
      <vt:lpstr>Arial Unicode MS</vt:lpstr>
      <vt:lpstr>等线 Light</vt:lpstr>
      <vt:lpstr>Century Gothic</vt:lpstr>
      <vt:lpstr>Office 主题​​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张伟崇 张伟崇</dc:creator>
  <cp:lastModifiedBy>吴玮琦</cp:lastModifiedBy>
  <cp:revision>378</cp:revision>
  <dcterms:created xsi:type="dcterms:W3CDTF">2018-12-02T14:41:00Z</dcterms:created>
  <dcterms:modified xsi:type="dcterms:W3CDTF">2024-09-17T18:19:11Z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2019-04-13T11:11:07.3145489Z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9fae1650-fed4-4044-bd57-dbb3842a7978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48FEF651A3B34E2493169879DBDEC9B0_13</vt:lpwstr>
  </property>
  <property fmtid="{D5CDD505-2E9C-101B-9397-08002B2CF9AE}" pid="12" name="KSOProductBuildVer">
    <vt:lpwstr>2052-12.1.0.17857</vt:lpwstr>
  </property>
</Properties>
</file>

<file path=docProps/thumbnail.jpeg>
</file>